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9"/>
  </p:notesMasterIdLst>
  <p:sldIdLst>
    <p:sldId id="256" r:id="rId2"/>
    <p:sldId id="259" r:id="rId3"/>
    <p:sldId id="260" r:id="rId4"/>
    <p:sldId id="261" r:id="rId5"/>
    <p:sldId id="262" r:id="rId6"/>
    <p:sldId id="263" r:id="rId7"/>
    <p:sldId id="265" r:id="rId8"/>
    <p:sldId id="264" r:id="rId9"/>
    <p:sldId id="266" r:id="rId10"/>
    <p:sldId id="295" r:id="rId11"/>
    <p:sldId id="267" r:id="rId12"/>
    <p:sldId id="268" r:id="rId13"/>
    <p:sldId id="271" r:id="rId14"/>
    <p:sldId id="296" r:id="rId15"/>
    <p:sldId id="257" r:id="rId16"/>
    <p:sldId id="297" r:id="rId17"/>
    <p:sldId id="272" r:id="rId18"/>
    <p:sldId id="273" r:id="rId19"/>
    <p:sldId id="274" r:id="rId20"/>
    <p:sldId id="275" r:id="rId21"/>
    <p:sldId id="276" r:id="rId22"/>
    <p:sldId id="277" r:id="rId23"/>
    <p:sldId id="279" r:id="rId24"/>
    <p:sldId id="280" r:id="rId25"/>
    <p:sldId id="283" r:id="rId26"/>
    <p:sldId id="281" r:id="rId27"/>
    <p:sldId id="282" r:id="rId28"/>
    <p:sldId id="290" r:id="rId29"/>
    <p:sldId id="284" r:id="rId30"/>
    <p:sldId id="285" r:id="rId31"/>
    <p:sldId id="286" r:id="rId32"/>
    <p:sldId id="287" r:id="rId33"/>
    <p:sldId id="298" r:id="rId34"/>
    <p:sldId id="292" r:id="rId35"/>
    <p:sldId id="293" r:id="rId36"/>
    <p:sldId id="294" r:id="rId37"/>
    <p:sldId id="299" r:id="rId38"/>
    <p:sldId id="300" r:id="rId39"/>
    <p:sldId id="289" r:id="rId40"/>
    <p:sldId id="288" r:id="rId41"/>
    <p:sldId id="258" r:id="rId42"/>
    <p:sldId id="269" r:id="rId43"/>
    <p:sldId id="270" r:id="rId44"/>
    <p:sldId id="307" r:id="rId45"/>
    <p:sldId id="304" r:id="rId46"/>
    <p:sldId id="305" r:id="rId47"/>
    <p:sldId id="303" r:id="rId48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27F5D893-15E3-5B4D-A4BB-CB4D949D38BA}">
          <p14:sldIdLst>
            <p14:sldId id="256"/>
            <p14:sldId id="259"/>
            <p14:sldId id="260"/>
            <p14:sldId id="261"/>
            <p14:sldId id="262"/>
            <p14:sldId id="263"/>
            <p14:sldId id="265"/>
            <p14:sldId id="264"/>
            <p14:sldId id="266"/>
            <p14:sldId id="295"/>
            <p14:sldId id="267"/>
            <p14:sldId id="268"/>
            <p14:sldId id="271"/>
            <p14:sldId id="296"/>
            <p14:sldId id="257"/>
            <p14:sldId id="297"/>
            <p14:sldId id="272"/>
            <p14:sldId id="273"/>
            <p14:sldId id="274"/>
            <p14:sldId id="275"/>
            <p14:sldId id="276"/>
            <p14:sldId id="277"/>
            <p14:sldId id="279"/>
            <p14:sldId id="280"/>
            <p14:sldId id="283"/>
            <p14:sldId id="281"/>
            <p14:sldId id="282"/>
            <p14:sldId id="290"/>
            <p14:sldId id="284"/>
            <p14:sldId id="285"/>
            <p14:sldId id="286"/>
            <p14:sldId id="287"/>
            <p14:sldId id="298"/>
            <p14:sldId id="292"/>
            <p14:sldId id="293"/>
            <p14:sldId id="294"/>
            <p14:sldId id="299"/>
            <p14:sldId id="300"/>
            <p14:sldId id="289"/>
            <p14:sldId id="288"/>
            <p14:sldId id="258"/>
            <p14:sldId id="269"/>
            <p14:sldId id="270"/>
            <p14:sldId id="307"/>
            <p14:sldId id="304"/>
            <p14:sldId id="305"/>
            <p14:sldId id="30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7D1D"/>
    <a:srgbClr val="025249"/>
    <a:srgbClr val="41719C"/>
    <a:srgbClr val="D4EBE9"/>
    <a:srgbClr val="5AB88F"/>
    <a:srgbClr val="57A2C5"/>
    <a:srgbClr val="E99866"/>
    <a:srgbClr val="36544F"/>
    <a:srgbClr val="C140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4"/>
    <p:restoredTop sz="83242"/>
  </p:normalViewPr>
  <p:slideViewPr>
    <p:cSldViewPr snapToGrid="0" snapToObjects="1">
      <p:cViewPr>
        <p:scale>
          <a:sx n="100" d="100"/>
          <a:sy n="100" d="100"/>
        </p:scale>
        <p:origin x="2904" y="1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presProps" Target="presProps.xml"/><Relationship Id="rId51" Type="http://schemas.openxmlformats.org/officeDocument/2006/relationships/viewProps" Target="viewProps.xml"/><Relationship Id="rId52" Type="http://schemas.openxmlformats.org/officeDocument/2006/relationships/theme" Target="theme/theme1.xml"/><Relationship Id="rId53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14.04.16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Bevor wir</a:t>
            </a:r>
            <a:r>
              <a:rPr lang="de-DE" baseline="0" dirty="0" smtClean="0"/>
              <a:t> uns mit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beschäftigen, wollen wir uns eine Technik ansehen, die ebenfalls aus dem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Projekt stammt, nämlich die </a:t>
            </a:r>
            <a:r>
              <a:rPr lang="de-DE" baseline="0" dirty="0" err="1" smtClean="0"/>
              <a:t>Spracherw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75626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Hier sehen wie das komplette Password Formular; die verwendeten Komponenten </a:t>
            </a:r>
            <a:r>
              <a:rPr lang="de-DE" dirty="0" err="1" smtClean="0"/>
              <a:t>CheckLabelList</a:t>
            </a:r>
            <a:r>
              <a:rPr lang="de-DE" baseline="0" dirty="0" smtClean="0"/>
              <a:t> und </a:t>
            </a:r>
            <a:r>
              <a:rPr lang="de-DE" baseline="0" dirty="0" err="1" smtClean="0"/>
              <a:t>CheckLabel</a:t>
            </a:r>
            <a:r>
              <a:rPr lang="de-DE" baseline="0" dirty="0" smtClean="0"/>
              <a:t> kennen wir schon. Neu ist das input-Feld für das Passwort, dessen Inhalt – also das eingegebene Passwort – im Zustand der </a:t>
            </a:r>
            <a:r>
              <a:rPr lang="de-DE" baseline="0" dirty="0" err="1" smtClean="0"/>
              <a:t>PasswordForm</a:t>
            </a:r>
            <a:r>
              <a:rPr lang="de-DE" baseline="0" dirty="0" smtClean="0"/>
              <a:t>-Komponente gespeichert wird.</a:t>
            </a:r>
          </a:p>
          <a:p>
            <a:r>
              <a:rPr lang="de-DE" baseline="0" dirty="0" smtClean="0"/>
              <a:t>Abhängig vom eingegebenen Text werden die „Status“ der </a:t>
            </a:r>
            <a:r>
              <a:rPr lang="de-DE" baseline="0" dirty="0" err="1" smtClean="0"/>
              <a:t>CheckLabel</a:t>
            </a:r>
            <a:r>
              <a:rPr lang="de-DE" baseline="0" dirty="0" smtClean="0"/>
              <a:t> neu bestimmt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0760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Sehen wir uns zunächst nur die Verarbeitung des Eingabefeldes an.</a:t>
            </a:r>
            <a:r>
              <a:rPr lang="de-DE" baseline="0" dirty="0" smtClean="0"/>
              <a:t> Zunächst binden wir den Wert aus dem Zustand als ‚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‘ an das input-Feld. Da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nicht über ein 2-Wege-Databinding verfügt, müssen wir uns selber darum kümmern, Änderungen aus dem Eingabefeld in den Zustand zurückzuschreiben. Das machen wir,  in dem wir einen Event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am Eingabefeld registrieren. Dieser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wird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aufgerufen, sobald sich der Text im Eingabefeld ändert, also wenn </a:t>
            </a:r>
            <a:r>
              <a:rPr lang="de-DE" baseline="0" dirty="0" err="1" smtClean="0"/>
              <a:t>bspw</a:t>
            </a:r>
            <a:r>
              <a:rPr lang="de-DE" baseline="0" dirty="0" smtClean="0"/>
              <a:t> ein Zeichen eingegeben oder gelöscht wurde. Über den Event kommen wir an den neuen Wert, also den Wert, der zurzeit im Eingabefeld steht. Diesen Wert schreiben wir mittels </a:t>
            </a:r>
            <a:r>
              <a:rPr lang="de-DE" baseline="0" dirty="0" err="1" smtClean="0"/>
              <a:t>setState</a:t>
            </a:r>
            <a:r>
              <a:rPr lang="de-DE" baseline="0" dirty="0" smtClean="0"/>
              <a:t> in den neuen Zustand...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1082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...dieser</a:t>
            </a:r>
            <a:r>
              <a:rPr lang="de-DE" baseline="0" dirty="0" smtClean="0"/>
              <a:t> Aufruf führt dazu, dass die </a:t>
            </a:r>
            <a:r>
              <a:rPr lang="de-DE" baseline="0" dirty="0" err="1" smtClean="0"/>
              <a:t>render</a:t>
            </a:r>
            <a:r>
              <a:rPr lang="de-DE" baseline="0" dirty="0" smtClean="0"/>
              <a:t>-Methode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neu aufgerufen wird.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33119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Eine</a:t>
            </a:r>
            <a:r>
              <a:rPr lang="de-DE" baseline="0" dirty="0" smtClean="0"/>
              <a:t> oder vielleicht sogar DIE Besonderheit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ist, das bei einer Änderung des Zustandes immer die KOMPLETTE Komponente neu gerendert wird, und nicht nur ein Teil davon. Das wollen wir uns am Beispiel der Password-Komponente mal genauer ansehen.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5053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aseline="0" dirty="0" smtClean="0"/>
              <a:t>Teil des Formulars ist das Input- </a:t>
            </a:r>
            <a:r>
              <a:rPr lang="de-DE" baseline="0" dirty="0" err="1" smtClean="0"/>
              <a:t>bzw</a:t>
            </a:r>
            <a:r>
              <a:rPr lang="de-DE" baseline="0" dirty="0" smtClean="0"/>
              <a:t> Passwort-Eingabefeld. Das ist auch die einzige Stelle, in der wir überhaupt Zustand haben. </a:t>
            </a:r>
          </a:p>
          <a:p>
            <a:endParaRPr lang="de-DE" baseline="0" dirty="0" smtClean="0"/>
          </a:p>
          <a:p>
            <a:r>
              <a:rPr lang="de-DE" baseline="0" dirty="0" smtClean="0"/>
              <a:t>Wir haben aber noch eine Reihe weiterer Informationen, die sich aus dem jeweiligen Inhalt des </a:t>
            </a:r>
            <a:r>
              <a:rPr lang="de-DE" baseline="0" dirty="0" err="1" smtClean="0"/>
              <a:t>Eingabeformulares</a:t>
            </a:r>
            <a:r>
              <a:rPr lang="de-DE" baseline="0" dirty="0" smtClean="0"/>
              <a:t> ergeben: die </a:t>
            </a:r>
            <a:r>
              <a:rPr lang="de-DE" baseline="0" dirty="0" err="1" smtClean="0"/>
              <a:t>durchgeführtten</a:t>
            </a:r>
            <a:r>
              <a:rPr lang="de-DE" baseline="0" dirty="0" smtClean="0"/>
              <a:t> Prüfung samt ihres Ergebnisses, die Anzahl der fehlgeschlagenen Prüfungen und das </a:t>
            </a:r>
            <a:r>
              <a:rPr lang="de-DE" baseline="0" dirty="0" err="1" smtClean="0"/>
              <a:t>Enablement</a:t>
            </a:r>
            <a:r>
              <a:rPr lang="de-DE" baseline="0" dirty="0" smtClean="0"/>
              <a:t> Buttons. Und strenggenommen ist auch der Inhalt des Passwortfeldes nur aus dem Zustand abgeleitet – da dieser ja in der Komponente und nicht im Passwort-Feld liegt.</a:t>
            </a:r>
          </a:p>
          <a:p>
            <a:endParaRPr lang="de-DE" baseline="0" dirty="0" smtClean="0"/>
          </a:p>
          <a:p>
            <a:r>
              <a:rPr lang="de-DE" baseline="0" dirty="0" smtClean="0"/>
              <a:t>In einer “</a:t>
            </a:r>
            <a:r>
              <a:rPr lang="de-DE" baseline="0" dirty="0" err="1" smtClean="0"/>
              <a:t>klassichen</a:t>
            </a:r>
            <a:r>
              <a:rPr lang="de-DE" baseline="0" dirty="0" smtClean="0"/>
              <a:t>“ UI-Architektur würden wir z.B. jedes </a:t>
            </a:r>
            <a:r>
              <a:rPr lang="de-DE" baseline="0" dirty="0" err="1" smtClean="0"/>
              <a:t>CheckLabel</a:t>
            </a:r>
            <a:r>
              <a:rPr lang="de-DE" baseline="0" dirty="0" smtClean="0"/>
              <a:t> oder die </a:t>
            </a:r>
            <a:r>
              <a:rPr lang="de-DE" baseline="0" dirty="0" err="1" smtClean="0"/>
              <a:t>CheckLabelList</a:t>
            </a:r>
            <a:r>
              <a:rPr lang="de-DE" baseline="0" dirty="0" smtClean="0"/>
              <a:t>, der Button und so weiter einen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z.B. am Eingabefeld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89287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aseline="0" dirty="0" smtClean="0"/>
              <a:t>Sehen wir uns zunächst an, wie dieses Problem in einer „klassischen“ Architektur gelöst werden könnte. Üblicherweise würden die „abgeleiteten“ Komponenten ein oder mehrere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auf dem Eingabefeld registrieren, dort auf Änderungen horchen und sich bei Bedarf aktualisieren.</a:t>
            </a:r>
          </a:p>
          <a:p>
            <a:endParaRPr lang="de-DE" baseline="0" dirty="0" smtClean="0"/>
          </a:p>
          <a:p>
            <a:r>
              <a:rPr lang="de-DE" baseline="0" dirty="0" smtClean="0"/>
              <a:t>Dieses Verhalten hat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6421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Dieses Verfahren hat einen großen </a:t>
            </a:r>
            <a:r>
              <a:rPr lang="de-DE" dirty="0" err="1" smtClean="0"/>
              <a:t>Vroteil</a:t>
            </a:r>
            <a:r>
              <a:rPr lang="de-DE" dirty="0" smtClean="0"/>
              <a:t> für</a:t>
            </a:r>
            <a:r>
              <a:rPr lang="de-DE" baseline="0" dirty="0" smtClean="0"/>
              <a:t> mich: ich muss mich bei der Entwicklung meiner Komponente nicht um DIFFERENZEN oder um DYNAMIK kümmern. Stattdessen </a:t>
            </a:r>
            <a:r>
              <a:rPr lang="de-DE" baseline="0" dirty="0" err="1" smtClean="0"/>
              <a:t>liefer</a:t>
            </a:r>
            <a:r>
              <a:rPr lang="de-DE" baseline="0" dirty="0" smtClean="0"/>
              <a:t> ich immer eine UI passend für einen konkreten Zustand zurück. Aus diesem Grund wird dieses Prinzip in der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-Community auch als „UI </a:t>
            </a:r>
            <a:r>
              <a:rPr lang="de-DE" baseline="0" dirty="0" err="1" smtClean="0"/>
              <a:t>as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Function</a:t>
            </a:r>
            <a:r>
              <a:rPr lang="de-DE" baseline="0" dirty="0" smtClean="0"/>
              <a:t>“ beschrieben: genau wie in einer seiteneffekt-freien, „puren“ Funktion, liefert unsere </a:t>
            </a:r>
            <a:r>
              <a:rPr lang="de-DE" baseline="0" dirty="0" err="1" smtClean="0"/>
              <a:t>Komponete</a:t>
            </a:r>
            <a:r>
              <a:rPr lang="de-DE" baseline="0" dirty="0" smtClean="0"/>
              <a:t> für einen Zustand immer dieselbe UI zurück. Das gilt dann auch für eigentliche HTML-Elemente wie input-felder, </a:t>
            </a:r>
            <a:r>
              <a:rPr lang="de-DE" baseline="0" dirty="0" err="1" smtClean="0"/>
              <a:t>checkboxen</a:t>
            </a:r>
            <a:r>
              <a:rPr lang="de-DE" baseline="0" dirty="0" smtClean="0"/>
              <a:t> etc. Der komplette Zustand der UI hängt in meiner </a:t>
            </a:r>
            <a:r>
              <a:rPr lang="de-DE" baseline="0" dirty="0" err="1" smtClean="0"/>
              <a:t>Komponete</a:t>
            </a:r>
            <a:r>
              <a:rPr lang="de-DE" baseline="0" dirty="0" smtClean="0"/>
              <a:t>. Es gibt keine Seiteneffekte etc. Wenn ich zweimal denselben Zustand in die Komponente stecke, kommt zweimal dieselbe UI zurück. Sehr einfach nachzuvollziehen und </a:t>
            </a:r>
            <a:r>
              <a:rPr lang="de-DE" baseline="0" dirty="0" err="1" smtClean="0"/>
              <a:t>daurch</a:t>
            </a:r>
            <a:r>
              <a:rPr lang="de-DE" baseline="0" dirty="0" smtClean="0"/>
              <a:t> sind Komponenten </a:t>
            </a:r>
            <a:r>
              <a:rPr lang="de-DE" baseline="0" dirty="0" err="1" smtClean="0"/>
              <a:t>zb</a:t>
            </a:r>
            <a:r>
              <a:rPr lang="de-DE" baseline="0" dirty="0" smtClean="0"/>
              <a:t> auch sehr einfach zu testen.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1546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Lasst uns jetzt das Rendern </a:t>
            </a:r>
            <a:r>
              <a:rPr lang="de-DE" dirty="0" err="1" smtClean="0"/>
              <a:t>nocheinmal</a:t>
            </a:r>
            <a:r>
              <a:rPr lang="de-DE" dirty="0" smtClean="0"/>
              <a:t> genauer ansehen, denn das ist ein ganz wichtiger und einzigartiger(?)</a:t>
            </a:r>
            <a:r>
              <a:rPr lang="de-DE" baseline="0" dirty="0" smtClean="0"/>
              <a:t> </a:t>
            </a:r>
            <a:r>
              <a:rPr lang="de-DE" dirty="0" smtClean="0"/>
              <a:t>Aspekt bei der Entwicklung von </a:t>
            </a:r>
            <a:r>
              <a:rPr lang="de-DE" dirty="0" err="1" smtClean="0"/>
              <a:t>React</a:t>
            </a:r>
            <a:r>
              <a:rPr lang="de-DE" dirty="0" smtClean="0"/>
              <a:t> Anwendung. Als Beispiel nehmen wir wieder unser</a:t>
            </a:r>
            <a:r>
              <a:rPr lang="de-DE" baseline="0" dirty="0" smtClean="0"/>
              <a:t> Password-Formular. Teil des Formulars ist das Input- </a:t>
            </a:r>
            <a:r>
              <a:rPr lang="de-DE" baseline="0" dirty="0" err="1" smtClean="0"/>
              <a:t>bzw</a:t>
            </a:r>
            <a:r>
              <a:rPr lang="de-DE" baseline="0" dirty="0" smtClean="0"/>
              <a:t> Passwort-Eingabefeld. Das ist auch die einzige Stelle, in der wir überhaupt Zustand haben. </a:t>
            </a:r>
          </a:p>
          <a:p>
            <a:endParaRPr lang="de-DE" baseline="0" dirty="0" smtClean="0"/>
          </a:p>
          <a:p>
            <a:r>
              <a:rPr lang="de-DE" baseline="0" dirty="0" smtClean="0"/>
              <a:t>Wir haben aber noch eine Reihe weiterer Informationen, die sich aus dem jeweiligen Inhalt des </a:t>
            </a:r>
            <a:r>
              <a:rPr lang="de-DE" baseline="0" dirty="0" err="1" smtClean="0"/>
              <a:t>Eingabeformulares</a:t>
            </a:r>
            <a:r>
              <a:rPr lang="de-DE" baseline="0" dirty="0" smtClean="0"/>
              <a:t> ergeben: die </a:t>
            </a:r>
            <a:r>
              <a:rPr lang="de-DE" baseline="0" dirty="0" err="1" smtClean="0"/>
              <a:t>durchgeführtten</a:t>
            </a:r>
            <a:r>
              <a:rPr lang="de-DE" baseline="0" dirty="0" smtClean="0"/>
              <a:t> Prüfung samt ihres Ergebnisses, die Anzahl der fehlgeschlagenen Prüfungen und das </a:t>
            </a:r>
            <a:r>
              <a:rPr lang="de-DE" baseline="0" dirty="0" err="1" smtClean="0"/>
              <a:t>Enablement</a:t>
            </a:r>
            <a:r>
              <a:rPr lang="de-DE" baseline="0" dirty="0" smtClean="0"/>
              <a:t> Buttons. Und strenggenommen ist auch der Inhalt des Passwortfeldes nur aus dem Zustand abgeleitet – da dieser ja in der Komponente und nicht im Passwort-Feld liegt.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32071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Lasst uns jetzt das Rendern </a:t>
            </a:r>
            <a:r>
              <a:rPr lang="de-DE" dirty="0" err="1" smtClean="0"/>
              <a:t>nocheinmal</a:t>
            </a:r>
            <a:r>
              <a:rPr lang="de-DE" dirty="0" smtClean="0"/>
              <a:t> genauer ansehen, denn das ist ein ganz wichtiger und einzigartiger(?)</a:t>
            </a:r>
            <a:r>
              <a:rPr lang="de-DE" baseline="0" dirty="0" smtClean="0"/>
              <a:t> </a:t>
            </a:r>
            <a:r>
              <a:rPr lang="de-DE" dirty="0" smtClean="0"/>
              <a:t>Aspekt bei der Entwicklung von </a:t>
            </a:r>
            <a:r>
              <a:rPr lang="de-DE" dirty="0" err="1" smtClean="0"/>
              <a:t>React</a:t>
            </a:r>
            <a:r>
              <a:rPr lang="de-DE" dirty="0" smtClean="0"/>
              <a:t> Anwendung. Als Beispiel nehmen wir wieder unser</a:t>
            </a:r>
            <a:r>
              <a:rPr lang="de-DE" baseline="0" dirty="0" smtClean="0"/>
              <a:t> Password-Formular. Teil des Formulars ist das Input- </a:t>
            </a:r>
            <a:r>
              <a:rPr lang="de-DE" baseline="0" dirty="0" err="1" smtClean="0"/>
              <a:t>bzw</a:t>
            </a:r>
            <a:r>
              <a:rPr lang="de-DE" baseline="0" dirty="0" smtClean="0"/>
              <a:t> Passwort-Eingabefeld. Das ist auch die einzige Stelle, in der wir überhaupt Zustand haben. </a:t>
            </a:r>
          </a:p>
          <a:p>
            <a:endParaRPr lang="de-DE" baseline="0" dirty="0" smtClean="0"/>
          </a:p>
          <a:p>
            <a:r>
              <a:rPr lang="de-DE" baseline="0" dirty="0" smtClean="0"/>
              <a:t>Wir haben aber noch eine Reihe weiterer Informationen, die sich aus dem jeweiligen Inhalt des </a:t>
            </a:r>
            <a:r>
              <a:rPr lang="de-DE" baseline="0" dirty="0" err="1" smtClean="0"/>
              <a:t>Eingabeformulares</a:t>
            </a:r>
            <a:r>
              <a:rPr lang="de-DE" baseline="0" dirty="0" smtClean="0"/>
              <a:t> ergeben: die </a:t>
            </a:r>
            <a:r>
              <a:rPr lang="de-DE" baseline="0" dirty="0" err="1" smtClean="0"/>
              <a:t>durchgeführtten</a:t>
            </a:r>
            <a:r>
              <a:rPr lang="de-DE" baseline="0" dirty="0" smtClean="0"/>
              <a:t> Prüfung samt ihres Ergebnisses, die Anzahl der fehlgeschlagenen Prüfungen und das </a:t>
            </a:r>
            <a:r>
              <a:rPr lang="de-DE" baseline="0" dirty="0" err="1" smtClean="0"/>
              <a:t>Enablement</a:t>
            </a:r>
            <a:r>
              <a:rPr lang="de-DE" baseline="0" dirty="0" smtClean="0"/>
              <a:t> Buttons. Und strenggenommen ist auch der Inhalt des Passwortfeldes nur aus dem Zustand abgeleitet – da dieser ja in der Komponente und nicht im Passwort-Feld liegt.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3850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Aus dem zuvor gezeigten JSX-Code wird mittels eines Compilers (z.B. Babel) reguläres</a:t>
            </a:r>
            <a:r>
              <a:rPr lang="de-DE" baseline="0" dirty="0" smtClean="0"/>
              <a:t> JavaScript erzeugt. Letztendlich führt der Aufruf dazu, dass mittels </a:t>
            </a:r>
            <a:r>
              <a:rPr lang="de-DE" baseline="0" dirty="0" err="1" smtClean="0"/>
              <a:t>React.createElement</a:t>
            </a:r>
            <a:r>
              <a:rPr lang="de-DE" baseline="0" dirty="0" smtClean="0"/>
              <a:t> ein JavaScript-Objekt erzeugt wird. Dieses enthält die wesentlichen Informationen die wir im JSX-Code </a:t>
            </a:r>
            <a:r>
              <a:rPr lang="de-DE" baseline="0" dirty="0" err="1" smtClean="0"/>
              <a:t>angegbeen</a:t>
            </a:r>
            <a:r>
              <a:rPr lang="de-DE" baseline="0" dirty="0" smtClean="0"/>
              <a:t> hatten – etwa den Element Namen und seine Properties („</a:t>
            </a:r>
            <a:r>
              <a:rPr lang="de-DE" baseline="0" dirty="0" err="1" smtClean="0"/>
              <a:t>className</a:t>
            </a:r>
            <a:r>
              <a:rPr lang="de-DE" baseline="0" dirty="0" smtClean="0"/>
              <a:t>“).  Dieses Objekt ist sehr leichtgewichtig und wird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verwendet, um daraus später unter Umständen ein Element im DOM zu erzeugen oder ein bestehendes  DOM-Element zu aktualisieren. Man spricht auch von einem „virtuellen“ DOM-Element. Wie das genau funktioniert, und welche Vorteile das hat, sehen wir uns später an.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2482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Die </a:t>
            </a:r>
            <a:r>
              <a:rPr lang="de-DE" dirty="0" err="1" smtClean="0"/>
              <a:t>index.html</a:t>
            </a:r>
            <a:r>
              <a:rPr lang="de-DE" dirty="0" smtClean="0"/>
              <a:t>-Datei einer </a:t>
            </a:r>
            <a:r>
              <a:rPr lang="de-DE" dirty="0" err="1" smtClean="0"/>
              <a:t>React</a:t>
            </a:r>
            <a:r>
              <a:rPr lang="de-DE" dirty="0" smtClean="0"/>
              <a:t> Anwendung sieht</a:t>
            </a:r>
            <a:r>
              <a:rPr lang="de-DE" baseline="0" dirty="0" smtClean="0"/>
              <a:t> typischerweise so aus: im wesentlichen leer. Es gibt ein Element (hier ein div) unterhalb dessen dann die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-Anwendung eingehängt wird. Zusätzlich wird natürlich der JavaScript-Code der Anwendung eingebunden. Der JavaScript-Code wird muss zuvor übersetzt werden. In diesem Fall wurde außerdem mit </a:t>
            </a:r>
            <a:r>
              <a:rPr lang="de-DE" baseline="0" dirty="0" err="1" smtClean="0"/>
              <a:t>Webpack</a:t>
            </a:r>
            <a:r>
              <a:rPr lang="de-DE" baseline="0" dirty="0" smtClean="0"/>
              <a:t> eine einzige Datei mit allen Abhängigkeiten (</a:t>
            </a:r>
            <a:r>
              <a:rPr lang="de-DE" baseline="0" dirty="0" err="1" smtClean="0"/>
              <a:t>dist.js</a:t>
            </a:r>
            <a:r>
              <a:rPr lang="de-DE" baseline="0" dirty="0" smtClean="0"/>
              <a:t>) erzeugt.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02271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Beim</a:t>
            </a:r>
            <a:r>
              <a:rPr lang="de-DE" baseline="0" dirty="0" smtClean="0"/>
              <a:t> Starten unserer Anwendung erzeugen wir die Root-Komponente (hier </a:t>
            </a:r>
            <a:r>
              <a:rPr lang="de-DE" baseline="0" dirty="0" err="1" smtClean="0"/>
              <a:t>CheckLabel</a:t>
            </a:r>
            <a:r>
              <a:rPr lang="de-DE" baseline="0" dirty="0" smtClean="0"/>
              <a:t>) und hängen sie mit der </a:t>
            </a:r>
            <a:r>
              <a:rPr lang="de-DE" baseline="0" dirty="0" err="1" smtClean="0"/>
              <a:t>render</a:t>
            </a:r>
            <a:r>
              <a:rPr lang="de-DE" baseline="0" dirty="0" smtClean="0"/>
              <a:t>-Methode in den echten DOM.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9359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3792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Ein häufiger</a:t>
            </a:r>
            <a:r>
              <a:rPr lang="de-DE" baseline="0" dirty="0" smtClean="0"/>
              <a:t> Anwendungsfall sind Listen von Komponenten. Dazu hier exemplarisch ein Beispiel, dass mit der JavaScript </a:t>
            </a:r>
            <a:r>
              <a:rPr lang="de-DE" baseline="0" dirty="0" err="1" smtClean="0"/>
              <a:t>map</a:t>
            </a:r>
            <a:r>
              <a:rPr lang="de-DE" baseline="0" dirty="0" smtClean="0"/>
              <a:t>-Funktion arbeitet.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610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Eine andere (und auch ältere)</a:t>
            </a:r>
            <a:r>
              <a:rPr lang="de-DE" baseline="0" dirty="0" smtClean="0"/>
              <a:t> Möglichkeit, Komponenten zu schreiben, sind ES6 Klassen. Diese Möglichkeit existierte schon vor den Komponentenfunktionen und sind von daher in bestehenden Code-Beispielen und Anwendungen sehr viel häufiger zu finden. Klassen können im Gegensatz zu </a:t>
            </a:r>
            <a:r>
              <a:rPr lang="de-DE" baseline="0" dirty="0" err="1" smtClean="0"/>
              <a:t>funktionen</a:t>
            </a:r>
            <a:r>
              <a:rPr lang="de-DE" baseline="0" dirty="0" smtClean="0"/>
              <a:t> am </a:t>
            </a:r>
            <a:r>
              <a:rPr lang="de-DE" baseline="0" dirty="0" err="1" smtClean="0"/>
              <a:t>Lebensyzklus</a:t>
            </a:r>
            <a:r>
              <a:rPr lang="de-DE" baseline="0" dirty="0" smtClean="0"/>
              <a:t> einer Komponente partizipieren, in dem sie (optionale) Callback-Methoden implementieren. Auf den </a:t>
            </a:r>
            <a:r>
              <a:rPr lang="de-DE" baseline="0" dirty="0" err="1" smtClean="0"/>
              <a:t>Lifecycle</a:t>
            </a:r>
            <a:r>
              <a:rPr lang="de-DE" baseline="0" dirty="0" smtClean="0"/>
              <a:t> kommen wir später noch zu sprechen. Wir wollen uns jetzt zunächst um ein anderes Thema kümmern, für das wir ebenfalls Klassen benötigen: den Zustand von Komponenten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1433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8328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Hier sehen wie das komplette Password Formular; die verwendeten Komponenten </a:t>
            </a:r>
            <a:r>
              <a:rPr lang="de-DE" dirty="0" err="1" smtClean="0"/>
              <a:t>CheckLabelList</a:t>
            </a:r>
            <a:r>
              <a:rPr lang="de-DE" baseline="0" dirty="0" smtClean="0"/>
              <a:t> und </a:t>
            </a:r>
            <a:r>
              <a:rPr lang="de-DE" baseline="0" dirty="0" err="1" smtClean="0"/>
              <a:t>CheckLabel</a:t>
            </a:r>
            <a:r>
              <a:rPr lang="de-DE" baseline="0" dirty="0" smtClean="0"/>
              <a:t> kennen wir schon. Neu ist das input-Feld für das Passwort, dessen Inhalt – also das eingegebene Passwort – im Zustand der </a:t>
            </a:r>
            <a:r>
              <a:rPr lang="de-DE" baseline="0" dirty="0" err="1" smtClean="0"/>
              <a:t>PasswordForm</a:t>
            </a:r>
            <a:r>
              <a:rPr lang="de-DE" baseline="0" dirty="0" smtClean="0"/>
              <a:t>-Komponente gespeichert wird.</a:t>
            </a:r>
          </a:p>
          <a:p>
            <a:r>
              <a:rPr lang="de-DE" baseline="0" dirty="0" smtClean="0"/>
              <a:t>Abhängig vom eingegebenen Text werden die „Status“ der </a:t>
            </a:r>
            <a:r>
              <a:rPr lang="de-DE" baseline="0" dirty="0" err="1" smtClean="0"/>
              <a:t>CheckLabel</a:t>
            </a:r>
            <a:r>
              <a:rPr lang="de-DE" baseline="0" dirty="0" smtClean="0"/>
              <a:t> neu bestimmt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0929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3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png"/><Relationship Id="rId3" Type="http://schemas.openxmlformats.org/officeDocument/2006/relationships/image" Target="../media/image18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 Anwendung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6402" y="762917"/>
            <a:ext cx="3813197" cy="3672789"/>
          </a:xfrm>
          <a:prstGeom prst="rect">
            <a:avLst/>
          </a:prstGeom>
          <a:ln>
            <a:solidFill>
              <a:srgbClr val="025249"/>
            </a:solidFill>
          </a:ln>
          <a:effectLst>
            <a:outerShdw blurRad="50800" dist="76200" dir="2700000" algn="t" rotWithShape="0">
              <a:srgbClr val="025249">
                <a:alpha val="40000"/>
              </a:srgbClr>
            </a:outerShdw>
          </a:effectLst>
        </p:spPr>
      </p:pic>
      <p:sp>
        <p:nvSpPr>
          <p:cNvPr id="4" name="Inhaltsplatzhalter 8"/>
          <p:cNvSpPr txBox="1">
            <a:spLocks/>
          </p:cNvSpPr>
          <p:nvPr/>
        </p:nvSpPr>
        <p:spPr>
          <a:xfrm>
            <a:off x="1609725" y="4516184"/>
            <a:ext cx="6686550" cy="1068534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60000"/>
              </a:lnSpc>
              <a:buNone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Code: https://</a:t>
            </a:r>
            <a:r>
              <a:rPr lang="de-DE" sz="2275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github.com</a:t>
            </a: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2275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nilshartmann</a:t>
            </a: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2275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react-example-app</a:t>
            </a: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0" indent="0" algn="ctr">
              <a:lnSpc>
                <a:spcPct val="160000"/>
              </a:lnSpc>
              <a:buNone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Demo: https://</a:t>
            </a:r>
            <a:r>
              <a:rPr lang="de-DE" sz="2275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nilshartmann.github.io</a:t>
            </a: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2275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react-example-app</a:t>
            </a: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354807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Wiederverwendbare Komponenten</a:t>
            </a:r>
            <a:endParaRPr lang="de-DE" dirty="0"/>
          </a:p>
        </p:txBody>
      </p:sp>
      <p:grpSp>
        <p:nvGrpSpPr>
          <p:cNvPr id="3" name="Gruppierung 2"/>
          <p:cNvGrpSpPr/>
          <p:nvPr/>
        </p:nvGrpSpPr>
        <p:grpSpPr>
          <a:xfrm>
            <a:off x="1451139" y="852775"/>
            <a:ext cx="3466089" cy="3627304"/>
            <a:chOff x="4420844" y="294837"/>
            <a:chExt cx="4265956" cy="4464374"/>
          </a:xfrm>
        </p:grpSpPr>
        <p:pic>
          <p:nvPicPr>
            <p:cNvPr id="4" name="Bild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0844" y="294838"/>
              <a:ext cx="4265956" cy="4464373"/>
            </a:xfrm>
            <a:prstGeom prst="rect">
              <a:avLst/>
            </a:prstGeom>
          </p:spPr>
        </p:pic>
        <p:sp>
          <p:nvSpPr>
            <p:cNvPr id="5" name="Rechteck 4"/>
            <p:cNvSpPr/>
            <p:nvPr/>
          </p:nvSpPr>
          <p:spPr>
            <a:xfrm>
              <a:off x="4665133" y="1702968"/>
              <a:ext cx="2921000" cy="347133"/>
            </a:xfrm>
            <a:prstGeom prst="rect">
              <a:avLst/>
            </a:prstGeom>
            <a:noFill/>
            <a:ln w="12700">
              <a:solidFill>
                <a:srgbClr val="6B8CAB"/>
              </a:solidFill>
              <a:prstDash val="sysDash"/>
              <a:miter lim="800000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  <p:sp>
          <p:nvSpPr>
            <p:cNvPr id="6" name="Rechteck 5"/>
            <p:cNvSpPr/>
            <p:nvPr/>
          </p:nvSpPr>
          <p:spPr>
            <a:xfrm>
              <a:off x="4588933" y="1618324"/>
              <a:ext cx="3149600" cy="1735644"/>
            </a:xfrm>
            <a:prstGeom prst="rect">
              <a:avLst/>
            </a:prstGeom>
            <a:noFill/>
            <a:ln w="12700">
              <a:solidFill>
                <a:srgbClr val="6B8CAB"/>
              </a:solidFill>
              <a:prstDash val="sysDash"/>
              <a:miter lim="800000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  <p:sp>
          <p:nvSpPr>
            <p:cNvPr id="7" name="Rechteck 6"/>
            <p:cNvSpPr/>
            <p:nvPr/>
          </p:nvSpPr>
          <p:spPr>
            <a:xfrm>
              <a:off x="4521200" y="1017191"/>
              <a:ext cx="4064000" cy="3623710"/>
            </a:xfrm>
            <a:prstGeom prst="rect">
              <a:avLst/>
            </a:prstGeom>
            <a:noFill/>
            <a:ln w="12700">
              <a:solidFill>
                <a:srgbClr val="6B8CAB"/>
              </a:solidFill>
              <a:prstDash val="sysDash"/>
              <a:miter lim="800000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  <p:sp>
          <p:nvSpPr>
            <p:cNvPr id="8" name="Rechteck 7"/>
            <p:cNvSpPr/>
            <p:nvPr/>
          </p:nvSpPr>
          <p:spPr>
            <a:xfrm>
              <a:off x="6510867" y="4048234"/>
              <a:ext cx="1955800" cy="533400"/>
            </a:xfrm>
            <a:prstGeom prst="rect">
              <a:avLst/>
            </a:prstGeom>
            <a:noFill/>
            <a:ln w="12700">
              <a:solidFill>
                <a:srgbClr val="6B8CAB"/>
              </a:solidFill>
              <a:prstDash val="sysDash"/>
              <a:miter lim="800000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  <p:sp>
          <p:nvSpPr>
            <p:cNvPr id="9" name="Rechteck 8"/>
            <p:cNvSpPr/>
            <p:nvPr/>
          </p:nvSpPr>
          <p:spPr>
            <a:xfrm>
              <a:off x="4420844" y="294837"/>
              <a:ext cx="4245320" cy="4464373"/>
            </a:xfrm>
            <a:prstGeom prst="rect">
              <a:avLst/>
            </a:prstGeom>
            <a:noFill/>
            <a:ln w="12700">
              <a:solidFill>
                <a:srgbClr val="6B8CAB"/>
              </a:solidFill>
              <a:prstDash val="sysDash"/>
              <a:miter lim="800000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10" name="Textfeld 9"/>
          <p:cNvSpPr txBox="1"/>
          <p:nvPr/>
        </p:nvSpPr>
        <p:spPr>
          <a:xfrm>
            <a:off x="5103851" y="813418"/>
            <a:ext cx="3079689" cy="37240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PasswordView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input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CheckLabelList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&lt;/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CheckLabelList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&lt;Label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&lt;Button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&lt;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de-DE" sz="1788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PasswordView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de-DE" sz="1788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09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Anwendungen aus Komponenten komponiert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04" y="1229202"/>
            <a:ext cx="3763297" cy="3695018"/>
          </a:xfrm>
          <a:prstGeom prst="rect">
            <a:avLst/>
          </a:prstGeom>
          <a:ln>
            <a:solidFill>
              <a:srgbClr val="E99866"/>
            </a:solidFill>
          </a:ln>
        </p:spPr>
      </p:pic>
      <p:sp>
        <p:nvSpPr>
          <p:cNvPr id="5" name="Rechteck 4"/>
          <p:cNvSpPr/>
          <p:nvPr/>
        </p:nvSpPr>
        <p:spPr>
          <a:xfrm>
            <a:off x="622904" y="1229202"/>
            <a:ext cx="3686206" cy="3627305"/>
          </a:xfrm>
          <a:prstGeom prst="rect">
            <a:avLst/>
          </a:prstGeom>
          <a:noFill/>
          <a:ln w="19050" cmpd="sng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6" name="Rechteck 5"/>
          <p:cNvSpPr/>
          <p:nvPr/>
        </p:nvSpPr>
        <p:spPr>
          <a:xfrm>
            <a:off x="664182" y="1299209"/>
            <a:ext cx="3565405" cy="254530"/>
          </a:xfrm>
          <a:prstGeom prst="rect">
            <a:avLst/>
          </a:prstGeom>
          <a:noFill/>
          <a:ln w="19050" cmpd="sng">
            <a:solidFill>
              <a:srgbClr val="E99866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rgbClr val="E99866"/>
              </a:solidFill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664182" y="1677564"/>
            <a:ext cx="3565405" cy="3095625"/>
          </a:xfrm>
          <a:prstGeom prst="rect">
            <a:avLst/>
          </a:prstGeom>
          <a:noFill/>
          <a:ln w="19050" cmpd="sng">
            <a:solidFill>
              <a:srgbClr val="E99866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>
              <a:solidFill>
                <a:srgbClr val="E99866"/>
              </a:solidFill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1044532" y="1718839"/>
            <a:ext cx="2987210" cy="2965747"/>
          </a:xfrm>
          <a:prstGeom prst="rect">
            <a:avLst/>
          </a:prstGeom>
          <a:noFill/>
          <a:ln w="19050" cmpd="sng">
            <a:solidFill>
              <a:srgbClr val="025249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9" name="Rechteck 8"/>
          <p:cNvSpPr/>
          <p:nvPr/>
        </p:nvSpPr>
        <p:spPr>
          <a:xfrm>
            <a:off x="4651210" y="1144215"/>
            <a:ext cx="4953000" cy="380700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Application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&lt;Navigation /&gt;</a:t>
            </a:r>
          </a:p>
          <a:p>
            <a:pPr>
              <a:lnSpc>
                <a:spcPct val="15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ViewContainer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788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1788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PasswordView</a:t>
            </a:r>
            <a:r>
              <a:rPr lang="de-DE" sz="1788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de-DE" sz="1788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. . </a:t>
            </a:r>
            <a:r>
              <a:rPr lang="de-DE" sz="1788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de-DE" sz="1788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788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. . .</a:t>
            </a:r>
            <a:endParaRPr lang="de-DE" sz="1788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50000"/>
              </a:lnSpc>
            </a:pPr>
            <a:r>
              <a:rPr lang="de-DE" sz="1788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&lt;/</a:t>
            </a:r>
            <a:r>
              <a:rPr lang="de-DE" sz="1788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PasswordView</a:t>
            </a:r>
            <a:r>
              <a:rPr lang="de-DE" sz="1788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&lt;/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ViewContainer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&lt;/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Application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93571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Schritt für Schritt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2250979" y="3458810"/>
            <a:ext cx="5404044" cy="25805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6169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2"/>
          <a:srcRect r="11261" b="40560"/>
          <a:stretch/>
        </p:blipFill>
        <p:spPr>
          <a:xfrm>
            <a:off x="3491450" y="853745"/>
            <a:ext cx="3232561" cy="380095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450" y="1682283"/>
            <a:ext cx="3232561" cy="528278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 rotWithShape="1">
          <a:blip r:embed="rId4"/>
          <a:srcRect b="62443"/>
          <a:stretch/>
        </p:blipFill>
        <p:spPr>
          <a:xfrm>
            <a:off x="3495195" y="2612694"/>
            <a:ext cx="3225072" cy="1134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171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JSX Spracherweiterung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192309" y="1794715"/>
            <a:ext cx="9317451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27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Anstatt einer Template Sprache: </a:t>
            </a: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HTML in JavaScript integrieren</a:t>
            </a:r>
            <a:endParaRPr lang="de-DE" sz="2275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Erlaubt Schreiben von HTML-artigen Ausdrücken im JavaScript-Code</a:t>
            </a: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Wird zu regulärem JavaScript Code </a:t>
            </a:r>
            <a:r>
              <a:rPr lang="de-DE" sz="2275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compiliert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(z.B. Babel, </a:t>
            </a:r>
            <a:r>
              <a:rPr lang="de-DE" sz="2275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Optional</a:t>
            </a: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192309" y="4377225"/>
            <a:ext cx="7900893" cy="5924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'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Lemmy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&lt;h1&gt;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625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&lt;/h1&gt;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</p:txBody>
      </p:sp>
      <p:sp>
        <p:nvSpPr>
          <p:cNvPr id="9" name="Rechteck 8"/>
          <p:cNvSpPr/>
          <p:nvPr/>
        </p:nvSpPr>
        <p:spPr>
          <a:xfrm>
            <a:off x="192309" y="5359298"/>
            <a:ext cx="9317451" cy="5924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'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Lemmy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‘;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React.createElement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('h1', null, '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',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10" name="Rechteck 9"/>
          <p:cNvSpPr/>
          <p:nvPr/>
        </p:nvSpPr>
        <p:spPr>
          <a:xfrm>
            <a:off x="192310" y="4179949"/>
            <a:ext cx="511679" cy="34240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2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JSX</a:t>
            </a:r>
            <a:endParaRPr lang="de-DE" sz="1625" dirty="0"/>
          </a:p>
        </p:txBody>
      </p:sp>
      <p:sp>
        <p:nvSpPr>
          <p:cNvPr id="11" name="Rechteck 10"/>
          <p:cNvSpPr/>
          <p:nvPr/>
        </p:nvSpPr>
        <p:spPr>
          <a:xfrm>
            <a:off x="192310" y="5129876"/>
            <a:ext cx="2254143" cy="34240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2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Übersetztes JavaScript</a:t>
            </a:r>
            <a:endParaRPr lang="de-DE" sz="1625" dirty="0"/>
          </a:p>
        </p:txBody>
      </p:sp>
    </p:spTree>
    <p:extLst>
      <p:ext uri="{BB962C8B-B14F-4D97-AF65-F5344CB8AC3E}">
        <p14:creationId xmlns:p14="http://schemas.microsoft.com/office/powerpoint/2010/main" val="183800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Eine </a:t>
            </a:r>
            <a:r>
              <a:rPr lang="de-DE" dirty="0" err="1" smtClean="0"/>
              <a:t>React</a:t>
            </a:r>
            <a:r>
              <a:rPr lang="de-DE" dirty="0" smtClean="0"/>
              <a:t> </a:t>
            </a:r>
            <a:r>
              <a:rPr lang="de-DE" dirty="0" smtClean="0"/>
              <a:t>Komponente: Ausgangssituation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184090" y="3527630"/>
            <a:ext cx="5537821" cy="15004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="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CheckLabel-unchecked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"&gt;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At least 8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characters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long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  <a:endParaRPr lang="de-DE" sz="1950" dirty="0">
              <a:solidFill>
                <a:srgbClr val="C14026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950" dirty="0">
              <a:solidFill>
                <a:srgbClr val="C14026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2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0" y="3527630"/>
            <a:ext cx="1778311" cy="342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2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HTML</a:t>
            </a:r>
            <a:endParaRPr lang="de-DE" sz="1625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473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Eine </a:t>
            </a:r>
            <a:r>
              <a:rPr lang="de-DE" dirty="0" err="1" smtClean="0"/>
              <a:t>React</a:t>
            </a:r>
            <a:r>
              <a:rPr lang="de-DE" dirty="0" smtClean="0"/>
              <a:t> </a:t>
            </a:r>
            <a:r>
              <a:rPr lang="de-DE" dirty="0" smtClean="0"/>
              <a:t>Komponente: JSX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184090" y="3527630"/>
            <a:ext cx="5537821" cy="15004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className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="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CheckLabel-unchecked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"&gt;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At least 8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characters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long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  <a:endParaRPr lang="de-DE" sz="1950" dirty="0">
              <a:solidFill>
                <a:srgbClr val="C14026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950" dirty="0">
              <a:solidFill>
                <a:srgbClr val="C14026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2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0" y="3527630"/>
            <a:ext cx="1778311" cy="342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2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JSX</a:t>
            </a:r>
            <a:endParaRPr lang="de-DE" sz="1625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3711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Eine </a:t>
            </a:r>
            <a:r>
              <a:rPr lang="de-DE" dirty="0" err="1" smtClean="0"/>
              <a:t>React</a:t>
            </a:r>
            <a:r>
              <a:rPr lang="de-DE" dirty="0" smtClean="0"/>
              <a:t> Komponente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527630"/>
            <a:ext cx="5537821" cy="180049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 err="1">
                <a:solidFill>
                  <a:srgbClr val="5AB88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950" dirty="0">
                <a:solidFill>
                  <a:srgbClr val="5AB88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5AB88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>
                <a:solidFill>
                  <a:srgbClr val="5AB88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 {</a:t>
            </a:r>
          </a:p>
          <a:p>
            <a:r>
              <a:rPr lang="de-DE" sz="1950" dirty="0">
                <a:solidFill>
                  <a:srgbClr val="5AB88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950" dirty="0" err="1">
                <a:solidFill>
                  <a:srgbClr val="5AB88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950" dirty="0">
                <a:solidFill>
                  <a:srgbClr val="5AB88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className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="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CheckLabel-unchecked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"&gt;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At least 8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characters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long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&lt;/div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de-DE" sz="1950" dirty="0">
                <a:solidFill>
                  <a:srgbClr val="5AB88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950" dirty="0">
                <a:solidFill>
                  <a:srgbClr val="5AB88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endParaRPr lang="de-DE" sz="1950" dirty="0">
              <a:solidFill>
                <a:srgbClr val="5AB88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2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7944684" y="4377639"/>
            <a:ext cx="1778311" cy="342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25" b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JSX</a:t>
            </a:r>
            <a:endParaRPr lang="de-DE" sz="1625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103155" y="3527630"/>
            <a:ext cx="2442687" cy="317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63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Komponentenfunktion</a:t>
            </a:r>
            <a:endParaRPr lang="de-DE" sz="1463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103155" y="1784810"/>
            <a:ext cx="2442687" cy="317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63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 </a:t>
            </a:r>
            <a:r>
              <a:rPr lang="de-DE" sz="1463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CheckLabel</a:t>
            </a:r>
            <a:endParaRPr lang="de-DE" sz="1463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1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Eine </a:t>
            </a:r>
            <a:r>
              <a:rPr lang="de-DE" dirty="0" err="1" smtClean="0"/>
              <a:t>React</a:t>
            </a:r>
            <a:r>
              <a:rPr lang="de-DE" dirty="0" smtClean="0"/>
              <a:t> Komponente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527630"/>
            <a:ext cx="6147787" cy="15004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React.createElement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"div",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{ 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"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CheckLabel-unchecked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 },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"At least 8 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characters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long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."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);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2545842" y="2940776"/>
            <a:ext cx="3085975" cy="342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25" b="1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Virtuelles</a:t>
            </a:r>
            <a:r>
              <a:rPr lang="de-DE" sz="162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DOM-Element</a:t>
            </a:r>
            <a:endParaRPr lang="de-DE" sz="162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103155" y="3527629"/>
            <a:ext cx="2442687" cy="767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63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Übersetzter JavaScript Code</a:t>
            </a:r>
          </a:p>
          <a:p>
            <a:r>
              <a:rPr lang="de-DE" sz="1463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(z.B. mittels Babel)</a:t>
            </a:r>
            <a:endParaRPr lang="de-DE" sz="1463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8821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 Rendern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527630"/>
            <a:ext cx="6147787" cy="21005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html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head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&gt;. . .&lt;/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head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de-DE" sz="195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body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950" dirty="0">
                <a:solidFill>
                  <a:srgbClr val="5AB88F"/>
                </a:solidFill>
                <a:latin typeface="Source Code Pro" charset="0"/>
                <a:ea typeface="Source Code Pro" charset="0"/>
                <a:cs typeface="Source Code Pro" charset="0"/>
              </a:rPr>
              <a:t>&lt;div </a:t>
            </a:r>
            <a:r>
              <a:rPr lang="de-DE" sz="1950" dirty="0" err="1">
                <a:solidFill>
                  <a:srgbClr val="5AB88F"/>
                </a:solidFill>
                <a:latin typeface="Source Code Pro" charset="0"/>
                <a:ea typeface="Source Code Pro" charset="0"/>
                <a:cs typeface="Source Code Pro" charset="0"/>
              </a:rPr>
              <a:t>id</a:t>
            </a:r>
            <a:r>
              <a:rPr lang="de-DE" sz="1950" dirty="0">
                <a:solidFill>
                  <a:srgbClr val="5AB88F"/>
                </a:solidFill>
                <a:latin typeface="Source Code Pro" charset="0"/>
                <a:ea typeface="Source Code Pro" charset="0"/>
                <a:cs typeface="Source Code Pro" charset="0"/>
              </a:rPr>
              <a:t>=“</a:t>
            </a:r>
            <a:r>
              <a:rPr lang="de-DE" sz="1950" dirty="0" err="1">
                <a:solidFill>
                  <a:srgbClr val="5AB88F"/>
                </a:solidFill>
                <a:latin typeface="Source Code Pro" charset="0"/>
                <a:ea typeface="Source Code Pro" charset="0"/>
                <a:cs typeface="Source Code Pro" charset="0"/>
              </a:rPr>
              <a:t>mount</a:t>
            </a:r>
            <a:r>
              <a:rPr lang="de-DE" sz="1950" dirty="0">
                <a:solidFill>
                  <a:srgbClr val="5AB88F"/>
                </a:solidFill>
                <a:latin typeface="Source Code Pro" charset="0"/>
                <a:ea typeface="Source Code Pro" charset="0"/>
                <a:cs typeface="Source Code Pro" charset="0"/>
              </a:rPr>
              <a:t>“&gt;&lt;/div&gt;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body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script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src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=“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dist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dist.js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“&gt;&lt;/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script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&lt;/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html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103155" y="3527630"/>
            <a:ext cx="2442687" cy="317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63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index.html</a:t>
            </a:r>
            <a:endParaRPr lang="de-DE" sz="1463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906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2859198" y="1992090"/>
            <a:ext cx="421782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</a:t>
            </a:r>
            <a:r>
              <a:rPr lang="de-DE" sz="26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</a:t>
            </a:r>
            <a:r>
              <a:rPr lang="de-DE" sz="2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.NET</a:t>
            </a:r>
            <a:endParaRPr lang="de-DE" sz="2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89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 Rendern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527630"/>
            <a:ext cx="6147787" cy="24006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'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';</a:t>
            </a:r>
          </a:p>
          <a:p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ReactDOM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'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-dom';</a:t>
            </a:r>
          </a:p>
          <a:p>
            <a:endParaRPr lang="de-DE" sz="195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(...) { . . . }</a:t>
            </a:r>
            <a:endParaRPr lang="de-DE" sz="195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endParaRPr lang="de-DE" sz="195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ReactDOM.render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95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195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195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/&gt;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  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document.getElementById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('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mount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'));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103155" y="3527630"/>
            <a:ext cx="2442687" cy="317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63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app.js</a:t>
            </a:r>
            <a:endParaRPr lang="de-DE" sz="1463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398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Komponenten: Properties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490347" y="3834716"/>
            <a:ext cx="9415653" cy="21005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95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95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&lt;div 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95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95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</a:t>
            </a:r>
          </a:p>
          <a:p>
            <a:r>
              <a:rPr lang="de-DE" sz="195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</a:t>
            </a:r>
            <a:r>
              <a:rPr lang="de-DE" sz="195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{props.</a:t>
            </a:r>
            <a:r>
              <a:rPr lang="de-DE" sz="195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checked</a:t>
            </a:r>
            <a:r>
              <a:rPr lang="de-DE" sz="195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?'</a:t>
            </a:r>
            <a:r>
              <a:rPr lang="de-DE" sz="195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CheckLabel-checked</a:t>
            </a:r>
            <a:r>
              <a:rPr lang="de-DE" sz="195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':'</a:t>
            </a:r>
            <a:r>
              <a:rPr lang="de-DE" sz="195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CheckLabel-unchecked</a:t>
            </a:r>
            <a:r>
              <a:rPr lang="de-DE" sz="195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'}</a:t>
            </a:r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95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  <a:r>
              <a:rPr lang="de-DE" sz="195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label</a:t>
            </a:r>
            <a:r>
              <a:rPr lang="de-DE" sz="195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2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510906" y="2512710"/>
            <a:ext cx="4953000" cy="99283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63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r>
              <a:rPr lang="en-US" sz="1463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checked</a:t>
            </a:r>
            <a:r>
              <a:rPr lang="en-US" sz="1463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: false</a:t>
            </a:r>
            <a:r>
              <a:rPr lang="en-US" sz="1463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,</a:t>
            </a:r>
          </a:p>
          <a:p>
            <a:r>
              <a:rPr lang="en-US" sz="1463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label</a:t>
            </a:r>
            <a:r>
              <a:rPr lang="en-US" sz="1463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en-US" sz="1463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‘At </a:t>
            </a:r>
            <a:r>
              <a:rPr lang="en-US" sz="1463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least 8 characters long</a:t>
            </a:r>
            <a:r>
              <a:rPr lang="en-US" sz="1463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.’ </a:t>
            </a:r>
            <a:endParaRPr lang="en-US" sz="1463" dirty="0">
              <a:solidFill>
                <a:srgbClr val="41719C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463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sz="1463" dirty="0">
              <a:solidFill>
                <a:srgbClr val="41719C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9" name="Freihandform 8"/>
          <p:cNvSpPr/>
          <p:nvPr/>
        </p:nvSpPr>
        <p:spPr>
          <a:xfrm rot="1711940">
            <a:off x="3964538" y="3332644"/>
            <a:ext cx="308027" cy="497667"/>
          </a:xfrm>
          <a:custGeom>
            <a:avLst/>
            <a:gdLst>
              <a:gd name="connsiteX0" fmla="*/ 0 w 589043"/>
              <a:gd name="connsiteY0" fmla="*/ 45756 h 801660"/>
              <a:gd name="connsiteX1" fmla="*/ 585216 w 589043"/>
              <a:gd name="connsiteY1" fmla="*/ 82332 h 801660"/>
              <a:gd name="connsiteX2" fmla="*/ 268224 w 589043"/>
              <a:gd name="connsiteY2" fmla="*/ 801660 h 801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9043" h="801660">
                <a:moveTo>
                  <a:pt x="0" y="45756"/>
                </a:moveTo>
                <a:cubicBezTo>
                  <a:pt x="270256" y="1052"/>
                  <a:pt x="540512" y="-43652"/>
                  <a:pt x="585216" y="82332"/>
                </a:cubicBezTo>
                <a:cubicBezTo>
                  <a:pt x="629920" y="208316"/>
                  <a:pt x="268224" y="801660"/>
                  <a:pt x="268224" y="801660"/>
                </a:cubicBezTo>
              </a:path>
            </a:pathLst>
          </a:custGeom>
          <a:noFill/>
          <a:ln w="25400"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557977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Komponenten: Properties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CheckLabel.propTypes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= {</a:t>
            </a:r>
          </a:p>
          <a:p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label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:   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React.PropTypes.string.isRequired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,</a:t>
            </a:r>
          </a:p>
          <a:p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checked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React.PropTypes.bool</a:t>
            </a:r>
            <a:endParaRPr lang="de-DE" sz="1625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};</a:t>
            </a:r>
          </a:p>
          <a:p>
            <a:endParaRPr lang="de-DE" sz="1625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2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93249" y="3572478"/>
            <a:ext cx="244268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 beschreiben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7506" y="5468264"/>
            <a:ext cx="6866991" cy="355512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>
            <a:off x="93249" y="5508482"/>
            <a:ext cx="244268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Überprüfung zur Laufzeit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412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 Verwenden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2899903"/>
            <a:ext cx="6721221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CheckLabelList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&lt;div&gt;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checked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false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</a:p>
          <a:p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label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'At least 8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characters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long' /&gt;</a:t>
            </a:r>
          </a:p>
          <a:p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checked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true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</a:p>
          <a:p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 label='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Contains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uppercase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letters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.' /&gt;</a:t>
            </a:r>
            <a:endParaRPr lang="de-DE" sz="1625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//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406" y="1698349"/>
            <a:ext cx="3931189" cy="642451"/>
          </a:xfrm>
          <a:prstGeom prst="rect">
            <a:avLst/>
          </a:prstGeom>
        </p:spPr>
      </p:pic>
      <p:sp>
        <p:nvSpPr>
          <p:cNvPr id="12" name="Inhaltsplatzhalter 6"/>
          <p:cNvSpPr txBox="1">
            <a:spLocks/>
          </p:cNvSpPr>
          <p:nvPr/>
        </p:nvSpPr>
        <p:spPr>
          <a:xfrm>
            <a:off x="855282" y="1932715"/>
            <a:ext cx="1547770" cy="1891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138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CheckLabelList</a:t>
            </a:r>
            <a:endParaRPr lang="de-DE" sz="813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H="1">
            <a:off x="2461948" y="2023418"/>
            <a:ext cx="362545" cy="0"/>
          </a:xfrm>
          <a:prstGeom prst="line">
            <a:avLst/>
          </a:prstGeom>
          <a:ln w="6350">
            <a:solidFill>
              <a:srgbClr val="41719C"/>
            </a:solidFill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V="1">
            <a:off x="2824493" y="1698349"/>
            <a:ext cx="0" cy="642451"/>
          </a:xfrm>
          <a:prstGeom prst="line">
            <a:avLst/>
          </a:prstGeom>
          <a:ln w="6350">
            <a:solidFill>
              <a:srgbClr val="41719C"/>
            </a:solidFill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3" name="Gruppierung 22"/>
          <p:cNvGrpSpPr/>
          <p:nvPr/>
        </p:nvGrpSpPr>
        <p:grpSpPr>
          <a:xfrm>
            <a:off x="7026278" y="1848989"/>
            <a:ext cx="1671190" cy="341171"/>
            <a:chOff x="8562382" y="1484370"/>
            <a:chExt cx="2056849" cy="419903"/>
          </a:xfrm>
        </p:grpSpPr>
        <p:sp>
          <p:nvSpPr>
            <p:cNvPr id="17" name="Inhaltsplatzhalter 6"/>
            <p:cNvSpPr txBox="1">
              <a:spLocks/>
            </p:cNvSpPr>
            <p:nvPr/>
          </p:nvSpPr>
          <p:spPr>
            <a:xfrm>
              <a:off x="9326145" y="1574513"/>
              <a:ext cx="1293086" cy="232739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138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CheckLabel</a:t>
              </a:r>
              <a:endParaRPr lang="de-DE" sz="1138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grpSp>
          <p:nvGrpSpPr>
            <p:cNvPr id="18" name="Gruppieren 25"/>
            <p:cNvGrpSpPr/>
            <p:nvPr/>
          </p:nvGrpSpPr>
          <p:grpSpPr>
            <a:xfrm>
              <a:off x="8562382" y="1484370"/>
              <a:ext cx="325485" cy="419903"/>
              <a:chOff x="7456115" y="1392211"/>
              <a:chExt cx="223107" cy="419903"/>
            </a:xfrm>
          </p:grpSpPr>
          <p:cxnSp>
            <p:nvCxnSpPr>
              <p:cNvPr id="20" name="Gerade Verbindung 10"/>
              <p:cNvCxnSpPr/>
              <p:nvPr/>
            </p:nvCxnSpPr>
            <p:spPr>
              <a:xfrm flipH="1">
                <a:off x="7456116" y="1392211"/>
                <a:ext cx="223106" cy="0"/>
              </a:xfrm>
              <a:prstGeom prst="line">
                <a:avLst/>
              </a:prstGeom>
              <a:ln w="6350">
                <a:solidFill>
                  <a:srgbClr val="41719C"/>
                </a:solidFill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Gerade Verbindung 10"/>
              <p:cNvCxnSpPr/>
              <p:nvPr/>
            </p:nvCxnSpPr>
            <p:spPr>
              <a:xfrm flipV="1">
                <a:off x="7679221" y="1392211"/>
                <a:ext cx="0" cy="419437"/>
              </a:xfrm>
              <a:prstGeom prst="line">
                <a:avLst/>
              </a:prstGeom>
              <a:ln w="6350">
                <a:solidFill>
                  <a:srgbClr val="41719C"/>
                </a:solidFill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Gerade Verbindung 10"/>
              <p:cNvCxnSpPr/>
              <p:nvPr/>
            </p:nvCxnSpPr>
            <p:spPr>
              <a:xfrm flipH="1">
                <a:off x="7456115" y="1812114"/>
                <a:ext cx="223106" cy="0"/>
              </a:xfrm>
              <a:prstGeom prst="line">
                <a:avLst/>
              </a:prstGeom>
              <a:ln w="6350">
                <a:solidFill>
                  <a:srgbClr val="41719C"/>
                </a:solidFill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Gerade Verbindung 10"/>
            <p:cNvCxnSpPr/>
            <p:nvPr/>
          </p:nvCxnSpPr>
          <p:spPr>
            <a:xfrm flipH="1">
              <a:off x="8887866" y="1694321"/>
              <a:ext cx="325484" cy="0"/>
            </a:xfrm>
            <a:prstGeom prst="line">
              <a:avLst/>
            </a:prstGeom>
            <a:ln w="6350">
              <a:solidFill>
                <a:srgbClr val="41719C"/>
              </a:solidFill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2155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 Listen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900409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CheckLabelList</a:t>
            </a:r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(props) </a:t>
            </a:r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&lt;div&gt;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  <a:r>
              <a:rPr lang="en-US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props.checks.map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(c 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=&gt; &lt;</a:t>
            </a:r>
            <a:r>
              <a:rPr lang="en-US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label={</a:t>
            </a:r>
            <a:r>
              <a:rPr lang="en-US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c.label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                    checked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en-US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c.checked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                    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key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en-US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c.label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/&gt;)</a:t>
            </a:r>
            <a:endParaRPr lang="en-US" sz="1625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625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406" y="1698349"/>
            <a:ext cx="3931189" cy="642451"/>
          </a:xfrm>
          <a:prstGeom prst="rect">
            <a:avLst/>
          </a:prstGeom>
        </p:spPr>
      </p:pic>
      <p:sp>
        <p:nvSpPr>
          <p:cNvPr id="16" name="Textfeld 15"/>
          <p:cNvSpPr txBox="1"/>
          <p:nvPr/>
        </p:nvSpPr>
        <p:spPr>
          <a:xfrm>
            <a:off x="465582" y="2917631"/>
            <a:ext cx="5329428" cy="661169"/>
          </a:xfrm>
          <a:prstGeom prst="rect">
            <a:avLst/>
          </a:prstGeom>
          <a:noFill/>
          <a:ln>
            <a:noFill/>
          </a:ln>
        </p:spPr>
        <p:txBody>
          <a:bodyPr wrap="square" lIns="58500" tIns="58500" rIns="58500" bIns="58500" rtlCol="0">
            <a:noAutofit/>
          </a:bodyPr>
          <a:lstStyle/>
          <a:p>
            <a:r>
              <a:rPr lang="en-US" sz="1138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checks: [</a:t>
            </a:r>
          </a:p>
          <a:p>
            <a:r>
              <a:rPr lang="en-US" sz="1138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 { checked: false, label: ‘At least 8 characters long.’ },</a:t>
            </a:r>
          </a:p>
          <a:p>
            <a:r>
              <a:rPr lang="en-US" sz="1138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 { checked: true,  label: ‘Contains uppercase letters’ }</a:t>
            </a:r>
            <a:endParaRPr lang="en-US" sz="1138" dirty="0">
              <a:solidFill>
                <a:srgbClr val="41719C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138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]</a:t>
            </a:r>
            <a:endParaRPr lang="de-DE" sz="1138" dirty="0">
              <a:solidFill>
                <a:srgbClr val="41719C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5" name="Freihandform 4"/>
          <p:cNvSpPr/>
          <p:nvPr/>
        </p:nvSpPr>
        <p:spPr>
          <a:xfrm>
            <a:off x="5686044" y="3307651"/>
            <a:ext cx="950976" cy="558422"/>
          </a:xfrm>
          <a:custGeom>
            <a:avLst/>
            <a:gdLst>
              <a:gd name="connsiteX0" fmla="*/ 0 w 1298562"/>
              <a:gd name="connsiteY0" fmla="*/ 47082 h 632298"/>
              <a:gd name="connsiteX1" fmla="*/ 1170432 w 1298562"/>
              <a:gd name="connsiteY1" fmla="*/ 59274 h 632298"/>
              <a:gd name="connsiteX2" fmla="*/ 1267968 w 1298562"/>
              <a:gd name="connsiteY2" fmla="*/ 632298 h 63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98562" h="632298">
                <a:moveTo>
                  <a:pt x="0" y="47082"/>
                </a:moveTo>
                <a:cubicBezTo>
                  <a:pt x="479552" y="4410"/>
                  <a:pt x="959104" y="-38262"/>
                  <a:pt x="1170432" y="59274"/>
                </a:cubicBezTo>
                <a:cubicBezTo>
                  <a:pt x="1381760" y="156810"/>
                  <a:pt x="1267968" y="632298"/>
                  <a:pt x="1267968" y="632298"/>
                </a:cubicBezTo>
              </a:path>
            </a:pathLst>
          </a:custGeom>
          <a:noFill/>
          <a:ln w="19050">
            <a:solidFill>
              <a:srgbClr val="41719C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781325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Komponenten Klassen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3869" y="1552684"/>
            <a:ext cx="7152132" cy="4251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CheckLabelList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constructor(</a:t>
            </a:r>
            <a:r>
              <a:rPr lang="en-US" sz="1625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 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super(</a:t>
            </a:r>
            <a:r>
              <a:rPr lang="en-US" sz="1625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}</a:t>
            </a:r>
          </a:p>
          <a:p>
            <a:endParaRPr lang="en-US" sz="1625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componentDidMount</a:t>
            </a:r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 . . . }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componentWillReceiveProps</a:t>
            </a:r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 . . . }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shouldComponentUpdate</a:t>
            </a:r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 . . . }</a:t>
            </a:r>
          </a:p>
          <a:p>
            <a:endParaRPr lang="en-US" sz="1625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render() {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return 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&lt;div&gt;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{</a:t>
            </a:r>
            <a:r>
              <a:rPr lang="en-US" sz="1625" dirty="0" err="1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this.props</a:t>
            </a:r>
            <a:r>
              <a:rPr lang="en-US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.checks.map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(c 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=&gt; 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en-US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. . ./&gt;)}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&lt;/div&gt;;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endParaRPr lang="en-US" sz="1625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CheckLabelList.propTypes</a:t>
            </a:r>
            <a:r>
              <a:rPr lang="en-US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{ . . . };</a:t>
            </a:r>
          </a:p>
        </p:txBody>
      </p:sp>
      <p:sp>
        <p:nvSpPr>
          <p:cNvPr id="7" name="Rechteck 6"/>
          <p:cNvSpPr/>
          <p:nvPr/>
        </p:nvSpPr>
        <p:spPr>
          <a:xfrm>
            <a:off x="73437" y="1532872"/>
            <a:ext cx="244268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ECMAScript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2015 Klasse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73437" y="1820374"/>
            <a:ext cx="244268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 über Konstruktor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73437" y="3037448"/>
            <a:ext cx="244268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Lifecycle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Methoden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73437" y="3795257"/>
            <a:ext cx="244268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Render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-Methode (</a:t>
            </a:r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pflicht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2" name="Rechteck 11"/>
          <p:cNvSpPr/>
          <p:nvPr/>
        </p:nvSpPr>
        <p:spPr>
          <a:xfrm>
            <a:off x="73437" y="4277991"/>
            <a:ext cx="244268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 über </a:t>
            </a:r>
            <a:r>
              <a:rPr lang="de-DE" sz="1300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Objekt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3" name="Rechteck 12"/>
          <p:cNvSpPr/>
          <p:nvPr/>
        </p:nvSpPr>
        <p:spPr>
          <a:xfrm>
            <a:off x="0" y="5495065"/>
            <a:ext cx="2819115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Property-Beschreibungen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5553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 von Komponenten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564642" y="1554290"/>
            <a:ext cx="7508748" cy="4643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7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Von außen übergeben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“Eigentum“ des Aufrufers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Unveränderlich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Zugriff über </a:t>
            </a:r>
            <a:r>
              <a:rPr lang="de-DE" sz="2275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this.props</a:t>
            </a:r>
            <a:endParaRPr lang="de-DE" sz="2275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endParaRPr lang="de-DE" sz="2275" dirty="0">
              <a:latin typeface="Source Sans Pro" charset="0"/>
              <a:ea typeface="Source Sans Pro" charset="0"/>
              <a:cs typeface="Source Sans Pro" charset="0"/>
            </a:endParaRPr>
          </a:p>
          <a:p>
            <a:r>
              <a:rPr lang="de-DE" sz="227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(„</a:t>
            </a:r>
            <a:r>
              <a:rPr lang="de-DE" sz="2275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state</a:t>
            </a:r>
            <a:r>
              <a:rPr lang="de-DE" sz="227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“)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Komponenten-intern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Beispiele: Inhalt von Eingabefeld, Antwort vom </a:t>
            </a:r>
            <a:r>
              <a:rPr lang="de-DE" sz="2275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Serer</a:t>
            </a:r>
            <a:endParaRPr lang="de-DE" sz="2275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32172" indent="-232172">
              <a:buFont typeface="Arial" charset="0"/>
              <a:buChar char="•"/>
            </a:pP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Veränderlich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Zugriff über </a:t>
            </a:r>
            <a:r>
              <a:rPr lang="de-DE" sz="2275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this.state</a:t>
            </a: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/ </a:t>
            </a:r>
            <a:r>
              <a:rPr lang="de-DE" sz="2275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this.setState</a:t>
            </a: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()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in Klassen </a:t>
            </a: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verfügbar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this.setState</a:t>
            </a: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() triggert erneutes Rendern</a:t>
            </a:r>
          </a:p>
        </p:txBody>
      </p:sp>
    </p:spTree>
    <p:extLst>
      <p:ext uri="{BB962C8B-B14F-4D97-AF65-F5344CB8AC3E}">
        <p14:creationId xmlns:p14="http://schemas.microsoft.com/office/powerpoint/2010/main" val="97836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Passwort Feld</a:t>
            </a:r>
            <a:endParaRPr lang="de-DE" dirty="0"/>
          </a:p>
        </p:txBody>
      </p:sp>
      <p:sp>
        <p:nvSpPr>
          <p:cNvPr id="4" name="Inhaltsplatzhalter 6"/>
          <p:cNvSpPr txBox="1">
            <a:spLocks/>
          </p:cNvSpPr>
          <p:nvPr/>
        </p:nvSpPr>
        <p:spPr>
          <a:xfrm>
            <a:off x="2100932" y="3645959"/>
            <a:ext cx="1093319" cy="34431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138" spc="4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PasswordForm</a:t>
            </a:r>
            <a:endParaRPr lang="de-DE" sz="1138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5" name="Gerade Verbindung 10"/>
          <p:cNvCxnSpPr/>
          <p:nvPr/>
        </p:nvCxnSpPr>
        <p:spPr>
          <a:xfrm flipH="1">
            <a:off x="3301759" y="3772709"/>
            <a:ext cx="362544" cy="0"/>
          </a:xfrm>
          <a:prstGeom prst="line">
            <a:avLst/>
          </a:prstGeom>
          <a:ln w="635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10"/>
          <p:cNvCxnSpPr/>
          <p:nvPr/>
        </p:nvCxnSpPr>
        <p:spPr>
          <a:xfrm flipV="1">
            <a:off x="3664303" y="2389367"/>
            <a:ext cx="0" cy="3024240"/>
          </a:xfrm>
          <a:prstGeom prst="line">
            <a:avLst/>
          </a:prstGeom>
          <a:ln w="635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Inhaltsplatzhalter 6"/>
          <p:cNvSpPr txBox="1">
            <a:spLocks/>
          </p:cNvSpPr>
          <p:nvPr/>
        </p:nvSpPr>
        <p:spPr>
          <a:xfrm>
            <a:off x="3763362" y="3554136"/>
            <a:ext cx="1036879" cy="42853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138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CheckLabelList</a:t>
            </a:r>
            <a:endParaRPr lang="de-DE" sz="1138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8" name="Gerade Verbindung 10"/>
          <p:cNvCxnSpPr/>
          <p:nvPr/>
        </p:nvCxnSpPr>
        <p:spPr>
          <a:xfrm flipV="1">
            <a:off x="4971042" y="3037741"/>
            <a:ext cx="0" cy="1201225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10"/>
          <p:cNvCxnSpPr/>
          <p:nvPr/>
        </p:nvCxnSpPr>
        <p:spPr>
          <a:xfrm>
            <a:off x="4800242" y="3645959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6"/>
          <p:cNvSpPr txBox="1">
            <a:spLocks/>
          </p:cNvSpPr>
          <p:nvPr/>
        </p:nvSpPr>
        <p:spPr>
          <a:xfrm>
            <a:off x="5834064" y="1795964"/>
            <a:ext cx="1886011" cy="4048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3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Interner Zustand!</a:t>
            </a:r>
            <a:endParaRPr lang="de-DE" sz="1300" b="1" spc="4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1" name="Inhaltsplatzhalter 6"/>
          <p:cNvSpPr txBox="1">
            <a:spLocks/>
          </p:cNvSpPr>
          <p:nvPr/>
        </p:nvSpPr>
        <p:spPr>
          <a:xfrm>
            <a:off x="5078552" y="3296321"/>
            <a:ext cx="811083" cy="1891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138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CheckLabel</a:t>
            </a:r>
            <a:endParaRPr lang="de-DE" sz="1138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2"/>
          <p:cNvCxnSpPr/>
          <p:nvPr/>
        </p:nvCxnSpPr>
        <p:spPr>
          <a:xfrm flipV="1">
            <a:off x="6053923" y="3291984"/>
            <a:ext cx="0" cy="201484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>
            <a:off x="5883122" y="3392726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Inhaltsplatzhalter 6"/>
          <p:cNvSpPr txBox="1">
            <a:spLocks/>
          </p:cNvSpPr>
          <p:nvPr/>
        </p:nvSpPr>
        <p:spPr>
          <a:xfrm>
            <a:off x="5300114" y="2596796"/>
            <a:ext cx="533951" cy="1891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138" spc="4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138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6" name="Gerade Verbindung 10"/>
          <p:cNvCxnSpPr/>
          <p:nvPr/>
        </p:nvCxnSpPr>
        <p:spPr>
          <a:xfrm flipV="1">
            <a:off x="6053923" y="2470037"/>
            <a:ext cx="0" cy="400957"/>
          </a:xfrm>
          <a:prstGeom prst="line">
            <a:avLst/>
          </a:prstGeom>
          <a:ln w="1524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>
            <a:off x="5883122" y="2670516"/>
            <a:ext cx="170801" cy="0"/>
          </a:xfrm>
          <a:prstGeom prst="line">
            <a:avLst/>
          </a:prstGeom>
          <a:ln w="1524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0"/>
          <p:cNvCxnSpPr/>
          <p:nvPr/>
        </p:nvCxnSpPr>
        <p:spPr>
          <a:xfrm flipH="1" flipV="1">
            <a:off x="3664303" y="2375310"/>
            <a:ext cx="2560423" cy="12482"/>
          </a:xfrm>
          <a:prstGeom prst="line">
            <a:avLst/>
          </a:prstGeom>
          <a:ln w="635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0"/>
          <p:cNvCxnSpPr/>
          <p:nvPr/>
        </p:nvCxnSpPr>
        <p:spPr>
          <a:xfrm flipH="1">
            <a:off x="3664302" y="5412033"/>
            <a:ext cx="2560422" cy="0"/>
          </a:xfrm>
          <a:prstGeom prst="line">
            <a:avLst/>
          </a:prstGeom>
          <a:ln w="1524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0"/>
          <p:cNvCxnSpPr/>
          <p:nvPr/>
        </p:nvCxnSpPr>
        <p:spPr>
          <a:xfrm>
            <a:off x="4971042" y="3037741"/>
            <a:ext cx="123068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10"/>
          <p:cNvCxnSpPr/>
          <p:nvPr/>
        </p:nvCxnSpPr>
        <p:spPr>
          <a:xfrm flipV="1">
            <a:off x="4971042" y="4234716"/>
            <a:ext cx="1230681" cy="425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10"/>
          <p:cNvCxnSpPr/>
          <p:nvPr/>
        </p:nvCxnSpPr>
        <p:spPr>
          <a:xfrm>
            <a:off x="6053923" y="3487454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>
            <a:off x="6053923" y="3291866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10"/>
          <p:cNvCxnSpPr/>
          <p:nvPr/>
        </p:nvCxnSpPr>
        <p:spPr>
          <a:xfrm>
            <a:off x="6053923" y="2470037"/>
            <a:ext cx="170801" cy="0"/>
          </a:xfrm>
          <a:prstGeom prst="line">
            <a:avLst/>
          </a:prstGeom>
          <a:ln w="1524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10"/>
          <p:cNvCxnSpPr/>
          <p:nvPr/>
        </p:nvCxnSpPr>
        <p:spPr>
          <a:xfrm>
            <a:off x="6053923" y="2870995"/>
            <a:ext cx="170801" cy="0"/>
          </a:xfrm>
          <a:prstGeom prst="line">
            <a:avLst/>
          </a:prstGeom>
          <a:ln w="1524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Bild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2193" y="2390940"/>
            <a:ext cx="3225072" cy="3021093"/>
          </a:xfrm>
          <a:prstGeom prst="rect">
            <a:avLst/>
          </a:prstGeom>
        </p:spPr>
      </p:pic>
      <p:sp>
        <p:nvSpPr>
          <p:cNvPr id="27" name="Rechteck 26"/>
          <p:cNvSpPr/>
          <p:nvPr/>
        </p:nvSpPr>
        <p:spPr>
          <a:xfrm>
            <a:off x="6435501" y="2514797"/>
            <a:ext cx="695779" cy="271099"/>
          </a:xfrm>
          <a:prstGeom prst="rect">
            <a:avLst/>
          </a:prstGeom>
          <a:noFill/>
          <a:ln w="1524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28" name="Gerader Verbinder 21"/>
          <p:cNvCxnSpPr/>
          <p:nvPr/>
        </p:nvCxnSpPr>
        <p:spPr>
          <a:xfrm flipH="1" flipV="1">
            <a:off x="6775838" y="2012206"/>
            <a:ext cx="1" cy="502591"/>
          </a:xfrm>
          <a:prstGeom prst="line">
            <a:avLst/>
          </a:prstGeom>
          <a:ln w="1524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9401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sp>
        <p:nvSpPr>
          <p:cNvPr id="4" name="Inhaltsplatzhalter 6"/>
          <p:cNvSpPr txBox="1">
            <a:spLocks/>
          </p:cNvSpPr>
          <p:nvPr/>
        </p:nvSpPr>
        <p:spPr>
          <a:xfrm>
            <a:off x="2100932" y="3645959"/>
            <a:ext cx="1093319" cy="34431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138" spc="4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PasswordForm</a:t>
            </a:r>
            <a:endParaRPr lang="de-DE" sz="1138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5" name="Gerade Verbindung 10"/>
          <p:cNvCxnSpPr/>
          <p:nvPr/>
        </p:nvCxnSpPr>
        <p:spPr>
          <a:xfrm flipH="1">
            <a:off x="3301759" y="3772709"/>
            <a:ext cx="362544" cy="0"/>
          </a:xfrm>
          <a:prstGeom prst="line">
            <a:avLst/>
          </a:prstGeom>
          <a:ln w="635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10"/>
          <p:cNvCxnSpPr/>
          <p:nvPr/>
        </p:nvCxnSpPr>
        <p:spPr>
          <a:xfrm flipV="1">
            <a:off x="3664303" y="2389367"/>
            <a:ext cx="0" cy="3024240"/>
          </a:xfrm>
          <a:prstGeom prst="line">
            <a:avLst/>
          </a:prstGeom>
          <a:ln w="635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6"/>
          <p:cNvSpPr txBox="1">
            <a:spLocks/>
          </p:cNvSpPr>
          <p:nvPr/>
        </p:nvSpPr>
        <p:spPr>
          <a:xfrm>
            <a:off x="5834064" y="1795964"/>
            <a:ext cx="1886011" cy="4048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3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Interner Zustand!</a:t>
            </a:r>
            <a:endParaRPr lang="de-DE" sz="1300" b="1" spc="4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5" name="Inhaltsplatzhalter 6"/>
          <p:cNvSpPr txBox="1">
            <a:spLocks/>
          </p:cNvSpPr>
          <p:nvPr/>
        </p:nvSpPr>
        <p:spPr>
          <a:xfrm>
            <a:off x="5300114" y="2596796"/>
            <a:ext cx="533951" cy="1891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138" spc="4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138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6" name="Gerade Verbindung 10"/>
          <p:cNvCxnSpPr/>
          <p:nvPr/>
        </p:nvCxnSpPr>
        <p:spPr>
          <a:xfrm flipV="1">
            <a:off x="6053923" y="2470037"/>
            <a:ext cx="0" cy="400957"/>
          </a:xfrm>
          <a:prstGeom prst="line">
            <a:avLst/>
          </a:prstGeom>
          <a:ln w="1524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>
            <a:off x="5883122" y="2670516"/>
            <a:ext cx="170801" cy="0"/>
          </a:xfrm>
          <a:prstGeom prst="line">
            <a:avLst/>
          </a:prstGeom>
          <a:ln w="1524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0"/>
          <p:cNvCxnSpPr/>
          <p:nvPr/>
        </p:nvCxnSpPr>
        <p:spPr>
          <a:xfrm flipH="1" flipV="1">
            <a:off x="3664303" y="2375310"/>
            <a:ext cx="2560423" cy="12482"/>
          </a:xfrm>
          <a:prstGeom prst="line">
            <a:avLst/>
          </a:prstGeom>
          <a:ln w="635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0"/>
          <p:cNvCxnSpPr/>
          <p:nvPr/>
        </p:nvCxnSpPr>
        <p:spPr>
          <a:xfrm flipH="1">
            <a:off x="3664302" y="5412033"/>
            <a:ext cx="2560422" cy="0"/>
          </a:xfrm>
          <a:prstGeom prst="line">
            <a:avLst/>
          </a:prstGeom>
          <a:ln w="1524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10"/>
          <p:cNvCxnSpPr/>
          <p:nvPr/>
        </p:nvCxnSpPr>
        <p:spPr>
          <a:xfrm>
            <a:off x="6053923" y="2470037"/>
            <a:ext cx="170801" cy="0"/>
          </a:xfrm>
          <a:prstGeom prst="line">
            <a:avLst/>
          </a:prstGeom>
          <a:ln w="1524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10"/>
          <p:cNvCxnSpPr/>
          <p:nvPr/>
        </p:nvCxnSpPr>
        <p:spPr>
          <a:xfrm>
            <a:off x="6053923" y="2870995"/>
            <a:ext cx="170801" cy="0"/>
          </a:xfrm>
          <a:prstGeom prst="line">
            <a:avLst/>
          </a:prstGeom>
          <a:ln w="1524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Bild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2193" y="2390940"/>
            <a:ext cx="3225072" cy="3021093"/>
          </a:xfrm>
          <a:prstGeom prst="rect">
            <a:avLst/>
          </a:prstGeom>
        </p:spPr>
      </p:pic>
      <p:sp>
        <p:nvSpPr>
          <p:cNvPr id="27" name="Rechteck 26"/>
          <p:cNvSpPr/>
          <p:nvPr/>
        </p:nvSpPr>
        <p:spPr>
          <a:xfrm>
            <a:off x="6435501" y="2514797"/>
            <a:ext cx="695779" cy="271099"/>
          </a:xfrm>
          <a:prstGeom prst="rect">
            <a:avLst/>
          </a:prstGeom>
          <a:noFill/>
          <a:ln w="1524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28" name="Gerader Verbinder 21"/>
          <p:cNvCxnSpPr/>
          <p:nvPr/>
        </p:nvCxnSpPr>
        <p:spPr>
          <a:xfrm flipH="1" flipV="1">
            <a:off x="6775838" y="2012206"/>
            <a:ext cx="1" cy="502591"/>
          </a:xfrm>
          <a:prstGeom prst="line">
            <a:avLst/>
          </a:prstGeom>
          <a:ln w="1524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3208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6726015" y="1539500"/>
            <a:ext cx="887759" cy="400957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300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813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3340465" y="1461379"/>
            <a:ext cx="3225072" cy="548587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405071" y="1604728"/>
            <a:ext cx="830309" cy="2785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spc="4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813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37819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&lt;div&gt;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{e=&gt;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this.onPasswordChange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)}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this.setState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({password: 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});</a:t>
            </a:r>
            <a:endParaRPr lang="en-US" sz="1463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172497" y="3371134"/>
            <a:ext cx="2759679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2" name="Rechteck 31"/>
          <p:cNvSpPr/>
          <p:nvPr/>
        </p:nvSpPr>
        <p:spPr>
          <a:xfrm>
            <a:off x="172497" y="3646209"/>
            <a:ext cx="2759679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2. Event </a:t>
            </a:r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Listener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3" name="Rechteck 32"/>
          <p:cNvSpPr/>
          <p:nvPr/>
        </p:nvSpPr>
        <p:spPr>
          <a:xfrm>
            <a:off x="172497" y="5203369"/>
            <a:ext cx="2759679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3. Zustand neu setzen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16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http://</a:t>
            </a:r>
            <a:r>
              <a:rPr lang="de-DE" dirty="0" err="1" smtClean="0"/>
              <a:t>reactbuch.de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7216" y="943120"/>
            <a:ext cx="2711568" cy="3939886"/>
          </a:xfrm>
          <a:prstGeom prst="rect">
            <a:avLst/>
          </a:prstGeom>
          <a:ln>
            <a:solidFill>
              <a:srgbClr val="36544F"/>
            </a:solidFill>
          </a:ln>
          <a:effectLst>
            <a:outerShdw blurRad="50800" dist="88900" dir="2700000" algn="tl" rotWithShape="0">
              <a:srgbClr val="025249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56213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6726015" y="1539500"/>
            <a:ext cx="887759" cy="400957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300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813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3340465" y="1461379"/>
            <a:ext cx="3225072" cy="548587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405071" y="1604728"/>
            <a:ext cx="830309" cy="2785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spc="4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813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37819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&lt;div&gt;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{e=&gt;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this.setState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({password: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172497" y="3371134"/>
            <a:ext cx="2759679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2" name="Rechteck 31"/>
          <p:cNvSpPr/>
          <p:nvPr/>
        </p:nvSpPr>
        <p:spPr>
          <a:xfrm>
            <a:off x="172497" y="3646209"/>
            <a:ext cx="2759679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2. Event </a:t>
            </a:r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Listener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3" name="Rechteck 32"/>
          <p:cNvSpPr/>
          <p:nvPr/>
        </p:nvSpPr>
        <p:spPr>
          <a:xfrm>
            <a:off x="172497" y="5203369"/>
            <a:ext cx="2759679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3. Zustand neu setzen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38" name="Gerade Verbindung 37"/>
          <p:cNvCxnSpPr/>
          <p:nvPr/>
        </p:nvCxnSpPr>
        <p:spPr>
          <a:xfrm>
            <a:off x="8063484" y="5340907"/>
            <a:ext cx="1557719" cy="0"/>
          </a:xfrm>
          <a:prstGeom prst="line">
            <a:avLst/>
          </a:prstGeom>
          <a:ln w="25400">
            <a:solidFill>
              <a:srgbClr val="EF7D1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40"/>
          <p:cNvCxnSpPr/>
          <p:nvPr/>
        </p:nvCxnSpPr>
        <p:spPr>
          <a:xfrm>
            <a:off x="9621203" y="2724757"/>
            <a:ext cx="0" cy="2616150"/>
          </a:xfrm>
          <a:prstGeom prst="line">
            <a:avLst/>
          </a:prstGeom>
          <a:ln w="25400">
            <a:solidFill>
              <a:srgbClr val="EF7D1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45"/>
          <p:cNvCxnSpPr/>
          <p:nvPr/>
        </p:nvCxnSpPr>
        <p:spPr>
          <a:xfrm>
            <a:off x="5655088" y="2713982"/>
            <a:ext cx="3966115" cy="0"/>
          </a:xfrm>
          <a:prstGeom prst="line">
            <a:avLst/>
          </a:prstGeom>
          <a:ln w="25400">
            <a:solidFill>
              <a:srgbClr val="EF7D1D"/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8" name="Rechteck 47"/>
          <p:cNvSpPr/>
          <p:nvPr/>
        </p:nvSpPr>
        <p:spPr>
          <a:xfrm>
            <a:off x="8192262" y="2576445"/>
            <a:ext cx="1159860" cy="292388"/>
          </a:xfrm>
          <a:prstGeom prst="rect">
            <a:avLst/>
          </a:prstGeom>
          <a:ln>
            <a:solidFill>
              <a:srgbClr val="EF7D1D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 rendern</a:t>
            </a:r>
            <a:endParaRPr lang="de-DE" sz="13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212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 und Rendern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487931" y="1551251"/>
            <a:ext cx="9160521" cy="324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32172" indent="-232172">
              <a:lnSpc>
                <a:spcPct val="150000"/>
              </a:lnSpc>
              <a:buFont typeface="Arial" charset="0"/>
              <a:buChar char="•"/>
            </a:pP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Es gibt </a:t>
            </a: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kein Zwei-Wege-</a:t>
            </a:r>
            <a:r>
              <a:rPr lang="de-DE" sz="2275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Databinding</a:t>
            </a: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32172" indent="-232172">
              <a:lnSpc>
                <a:spcPct val="150000"/>
              </a:lnSpc>
              <a:buFont typeface="Arial" charset="0"/>
              <a:buChar char="•"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Nach einem Ereignis </a:t>
            </a: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wird</a:t>
            </a: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erneutes Rendern der Komponente ausgelöst</a:t>
            </a:r>
          </a:p>
          <a:p>
            <a:pPr marL="232172" indent="-232172">
              <a:lnSpc>
                <a:spcPct val="150000"/>
              </a:lnSpc>
              <a:buFont typeface="Arial" charset="0"/>
              <a:buChar char="•"/>
            </a:pP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Es wird immer die </a:t>
            </a: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ganze Komponente </a:t>
            </a: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neu gerendert</a:t>
            </a:r>
          </a:p>
          <a:p>
            <a:pPr marL="603647" lvl="1" indent="-232172">
              <a:lnSpc>
                <a:spcPct val="150000"/>
              </a:lnSpc>
              <a:buFont typeface="Arial" charset="0"/>
              <a:buChar char="•"/>
            </a:pP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275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PasswordForm</a:t>
            </a: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allen Checks</a:t>
            </a:r>
          </a:p>
          <a:p>
            <a:pPr marL="232172" indent="-232172">
              <a:lnSpc>
                <a:spcPct val="150000"/>
              </a:lnSpc>
              <a:buFont typeface="Arial" charset="0"/>
              <a:buChar char="•"/>
            </a:pP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Rendern bedeutet Ausführen von </a:t>
            </a:r>
            <a:r>
              <a:rPr lang="de-DE" sz="2275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render</a:t>
            </a: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()</a:t>
            </a:r>
          </a:p>
          <a:p>
            <a:pPr marL="603647" lvl="1" indent="-232172">
              <a:lnSpc>
                <a:spcPct val="150000"/>
              </a:lnSpc>
              <a:buFont typeface="Arial" charset="0"/>
              <a:buChar char="•"/>
            </a:pP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Liefert </a:t>
            </a: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virtuellen DOM </a:t>
            </a: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57" y="5064094"/>
            <a:ext cx="8536304" cy="1412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085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Password Form</a:t>
            </a:r>
            <a:endParaRPr lang="de-DE" dirty="0"/>
          </a:p>
        </p:txBody>
      </p:sp>
      <p:sp>
        <p:nvSpPr>
          <p:cNvPr id="4" name="Inhaltsplatzhalter 6"/>
          <p:cNvSpPr txBox="1">
            <a:spLocks/>
          </p:cNvSpPr>
          <p:nvPr/>
        </p:nvSpPr>
        <p:spPr>
          <a:xfrm>
            <a:off x="138410" y="3597841"/>
            <a:ext cx="1093319" cy="344318"/>
          </a:xfrm>
          <a:prstGeom prst="rect">
            <a:avLst/>
          </a:prstGeom>
        </p:spPr>
        <p:txBody>
          <a:bodyPr vert="horz" lIns="0" tIns="0" rIns="0" bIns="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300" b="1" spc="4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PasswordForm</a:t>
            </a:r>
            <a:endParaRPr lang="de-DE" sz="1138" b="1" spc="4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5" name="Gerade Verbindung 10"/>
          <p:cNvCxnSpPr/>
          <p:nvPr/>
        </p:nvCxnSpPr>
        <p:spPr>
          <a:xfrm flipH="1">
            <a:off x="1271029" y="3723179"/>
            <a:ext cx="362544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10"/>
          <p:cNvCxnSpPr/>
          <p:nvPr/>
        </p:nvCxnSpPr>
        <p:spPr>
          <a:xfrm flipV="1">
            <a:off x="1633573" y="2339837"/>
            <a:ext cx="0" cy="302424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Inhaltsplatzhalter 6"/>
          <p:cNvSpPr txBox="1">
            <a:spLocks/>
          </p:cNvSpPr>
          <p:nvPr/>
        </p:nvSpPr>
        <p:spPr>
          <a:xfrm>
            <a:off x="1732632" y="3504606"/>
            <a:ext cx="1036879" cy="42853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138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CheckLabelList</a:t>
            </a:r>
            <a:endParaRPr lang="de-DE" sz="1138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8" name="Gerade Verbindung 10"/>
          <p:cNvCxnSpPr/>
          <p:nvPr/>
        </p:nvCxnSpPr>
        <p:spPr>
          <a:xfrm flipV="1">
            <a:off x="2940312" y="2988211"/>
            <a:ext cx="0" cy="1201225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10"/>
          <p:cNvCxnSpPr/>
          <p:nvPr/>
        </p:nvCxnSpPr>
        <p:spPr>
          <a:xfrm>
            <a:off x="2769512" y="3596429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6"/>
          <p:cNvSpPr txBox="1">
            <a:spLocks/>
          </p:cNvSpPr>
          <p:nvPr/>
        </p:nvSpPr>
        <p:spPr>
          <a:xfrm>
            <a:off x="450941" y="4049636"/>
            <a:ext cx="468255" cy="271099"/>
          </a:xfrm>
          <a:prstGeom prst="rect">
            <a:avLst/>
          </a:prstGeom>
          <a:noFill/>
          <a:ln>
            <a:solidFill>
              <a:srgbClr val="EF7D1D"/>
            </a:solidFill>
          </a:ln>
        </p:spPr>
        <p:txBody>
          <a:bodyPr vert="horz" lIns="0" tIns="0" rIns="0" bIns="0" rtlCol="0" anchor="ctr" anchorCtr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138" b="1" spc="4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state</a:t>
            </a:r>
            <a:endParaRPr lang="de-DE" sz="1138" b="1" spc="4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1" name="Inhaltsplatzhalter 6"/>
          <p:cNvSpPr txBox="1">
            <a:spLocks/>
          </p:cNvSpPr>
          <p:nvPr/>
        </p:nvSpPr>
        <p:spPr>
          <a:xfrm>
            <a:off x="3047822" y="3246791"/>
            <a:ext cx="811083" cy="1891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138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CheckLabel</a:t>
            </a:r>
            <a:endParaRPr lang="de-DE" sz="1138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2"/>
          <p:cNvCxnSpPr/>
          <p:nvPr/>
        </p:nvCxnSpPr>
        <p:spPr>
          <a:xfrm flipV="1">
            <a:off x="4023193" y="3242454"/>
            <a:ext cx="0" cy="201484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>
            <a:off x="3852392" y="3343196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Inhaltsplatzhalter 6"/>
          <p:cNvSpPr txBox="1">
            <a:spLocks/>
          </p:cNvSpPr>
          <p:nvPr/>
        </p:nvSpPr>
        <p:spPr>
          <a:xfrm>
            <a:off x="3269384" y="2547266"/>
            <a:ext cx="533951" cy="1891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138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138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6" name="Gerade Verbindung 10"/>
          <p:cNvCxnSpPr/>
          <p:nvPr/>
        </p:nvCxnSpPr>
        <p:spPr>
          <a:xfrm flipV="1">
            <a:off x="4023193" y="2420507"/>
            <a:ext cx="0" cy="400957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>
            <a:off x="3852392" y="2620986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0"/>
          <p:cNvCxnSpPr/>
          <p:nvPr/>
        </p:nvCxnSpPr>
        <p:spPr>
          <a:xfrm flipH="1" flipV="1">
            <a:off x="1633573" y="2325780"/>
            <a:ext cx="2560423" cy="12482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0"/>
          <p:cNvCxnSpPr/>
          <p:nvPr/>
        </p:nvCxnSpPr>
        <p:spPr>
          <a:xfrm flipH="1">
            <a:off x="1633572" y="5362503"/>
            <a:ext cx="2560422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0"/>
          <p:cNvCxnSpPr/>
          <p:nvPr/>
        </p:nvCxnSpPr>
        <p:spPr>
          <a:xfrm>
            <a:off x="2940312" y="2988211"/>
            <a:ext cx="123068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10"/>
          <p:cNvCxnSpPr/>
          <p:nvPr/>
        </p:nvCxnSpPr>
        <p:spPr>
          <a:xfrm flipV="1">
            <a:off x="2940312" y="4185186"/>
            <a:ext cx="1230681" cy="425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10"/>
          <p:cNvCxnSpPr/>
          <p:nvPr/>
        </p:nvCxnSpPr>
        <p:spPr>
          <a:xfrm>
            <a:off x="4023193" y="3437924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>
            <a:off x="4023193" y="3242336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10"/>
          <p:cNvCxnSpPr/>
          <p:nvPr/>
        </p:nvCxnSpPr>
        <p:spPr>
          <a:xfrm>
            <a:off x="4023193" y="2420507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10"/>
          <p:cNvCxnSpPr/>
          <p:nvPr/>
        </p:nvCxnSpPr>
        <p:spPr>
          <a:xfrm>
            <a:off x="4023193" y="2821465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Bild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1463" y="2341410"/>
            <a:ext cx="3225072" cy="3021093"/>
          </a:xfrm>
          <a:prstGeom prst="rect">
            <a:avLst/>
          </a:prstGeom>
        </p:spPr>
      </p:pic>
      <p:sp>
        <p:nvSpPr>
          <p:cNvPr id="27" name="Rechteck 26"/>
          <p:cNvSpPr/>
          <p:nvPr/>
        </p:nvSpPr>
        <p:spPr>
          <a:xfrm>
            <a:off x="4404771" y="2465267"/>
            <a:ext cx="695779" cy="271099"/>
          </a:xfrm>
          <a:prstGeom prst="rect">
            <a:avLst/>
          </a:prstGeom>
          <a:noFill/>
          <a:ln w="1524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28" name="Gerader Verbinder 21"/>
          <p:cNvCxnSpPr/>
          <p:nvPr/>
        </p:nvCxnSpPr>
        <p:spPr>
          <a:xfrm flipV="1">
            <a:off x="685068" y="3833192"/>
            <a:ext cx="9906" cy="217933"/>
          </a:xfrm>
          <a:prstGeom prst="line">
            <a:avLst/>
          </a:prstGeom>
          <a:ln w="1524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/>
          <p:cNvCxnSpPr/>
          <p:nvPr/>
        </p:nvCxnSpPr>
        <p:spPr>
          <a:xfrm>
            <a:off x="7617714" y="2613456"/>
            <a:ext cx="822198" cy="0"/>
          </a:xfrm>
          <a:prstGeom prst="line">
            <a:avLst/>
          </a:prstGeom>
          <a:ln w="22225">
            <a:solidFill>
              <a:srgbClr val="5AB8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31"/>
          <p:cNvCxnSpPr/>
          <p:nvPr/>
        </p:nvCxnSpPr>
        <p:spPr>
          <a:xfrm>
            <a:off x="8439912" y="2613456"/>
            <a:ext cx="0" cy="2497088"/>
          </a:xfrm>
          <a:prstGeom prst="line">
            <a:avLst/>
          </a:prstGeom>
          <a:ln w="22225">
            <a:solidFill>
              <a:srgbClr val="5AB8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37"/>
          <p:cNvCxnSpPr/>
          <p:nvPr/>
        </p:nvCxnSpPr>
        <p:spPr>
          <a:xfrm>
            <a:off x="7617714" y="5110544"/>
            <a:ext cx="822198" cy="0"/>
          </a:xfrm>
          <a:prstGeom prst="line">
            <a:avLst/>
          </a:prstGeom>
          <a:ln w="22225">
            <a:solidFill>
              <a:srgbClr val="5AB88F"/>
            </a:solidFill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38"/>
          <p:cNvCxnSpPr/>
          <p:nvPr/>
        </p:nvCxnSpPr>
        <p:spPr>
          <a:xfrm>
            <a:off x="7617714" y="4521137"/>
            <a:ext cx="822198" cy="0"/>
          </a:xfrm>
          <a:prstGeom prst="line">
            <a:avLst/>
          </a:prstGeom>
          <a:ln w="22225">
            <a:solidFill>
              <a:srgbClr val="5AB88F"/>
            </a:solidFill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39"/>
          <p:cNvCxnSpPr/>
          <p:nvPr/>
        </p:nvCxnSpPr>
        <p:spPr>
          <a:xfrm>
            <a:off x="7617714" y="3089720"/>
            <a:ext cx="822198" cy="0"/>
          </a:xfrm>
          <a:prstGeom prst="line">
            <a:avLst/>
          </a:prstGeom>
          <a:ln w="22225">
            <a:solidFill>
              <a:srgbClr val="5AB88F"/>
            </a:solidFill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40"/>
          <p:cNvCxnSpPr/>
          <p:nvPr/>
        </p:nvCxnSpPr>
        <p:spPr>
          <a:xfrm>
            <a:off x="7617714" y="3353102"/>
            <a:ext cx="822198" cy="0"/>
          </a:xfrm>
          <a:prstGeom prst="line">
            <a:avLst/>
          </a:prstGeom>
          <a:ln w="22225">
            <a:solidFill>
              <a:srgbClr val="5AB88F"/>
            </a:solidFill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41"/>
          <p:cNvCxnSpPr/>
          <p:nvPr/>
        </p:nvCxnSpPr>
        <p:spPr>
          <a:xfrm>
            <a:off x="7617714" y="3616241"/>
            <a:ext cx="822198" cy="0"/>
          </a:xfrm>
          <a:prstGeom prst="line">
            <a:avLst/>
          </a:prstGeom>
          <a:ln w="22225">
            <a:solidFill>
              <a:srgbClr val="5AB88F"/>
            </a:solidFill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42"/>
          <p:cNvCxnSpPr/>
          <p:nvPr/>
        </p:nvCxnSpPr>
        <p:spPr>
          <a:xfrm>
            <a:off x="7617714" y="3894928"/>
            <a:ext cx="822198" cy="0"/>
          </a:xfrm>
          <a:prstGeom prst="line">
            <a:avLst/>
          </a:prstGeom>
          <a:ln w="22225">
            <a:solidFill>
              <a:srgbClr val="5AB88F"/>
            </a:solidFill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43"/>
          <p:cNvCxnSpPr/>
          <p:nvPr/>
        </p:nvCxnSpPr>
        <p:spPr>
          <a:xfrm>
            <a:off x="7617714" y="4185186"/>
            <a:ext cx="822198" cy="0"/>
          </a:xfrm>
          <a:prstGeom prst="line">
            <a:avLst/>
          </a:prstGeom>
          <a:ln w="22225">
            <a:solidFill>
              <a:srgbClr val="5AB88F"/>
            </a:solidFill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Inhaltsplatzhalter 6"/>
          <p:cNvSpPr txBox="1">
            <a:spLocks/>
          </p:cNvSpPr>
          <p:nvPr/>
        </p:nvSpPr>
        <p:spPr>
          <a:xfrm>
            <a:off x="7629842" y="2353746"/>
            <a:ext cx="1093319" cy="34431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b="1" spc="41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beeinflußt</a:t>
            </a:r>
            <a:endParaRPr lang="de-DE" sz="1138" b="1" spc="41" dirty="0">
              <a:solidFill>
                <a:srgbClr val="5AB88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5033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1931670" y="2267521"/>
            <a:ext cx="7588231" cy="5425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63" dirty="0"/>
              <a:t>TODO: Erklären, wo die Werte für </a:t>
            </a:r>
            <a:r>
              <a:rPr lang="de-DE" sz="1463" dirty="0" err="1"/>
              <a:t>CheckLabels</a:t>
            </a:r>
            <a:r>
              <a:rPr lang="de-DE" sz="1463" dirty="0"/>
              <a:t> herkommen, und das die abgeleitet sind, ggf. mehr</a:t>
            </a:r>
          </a:p>
          <a:p>
            <a:r>
              <a:rPr lang="de-DE" sz="1463" dirty="0"/>
              <a:t>Code zeigen aus der </a:t>
            </a:r>
            <a:r>
              <a:rPr lang="de-DE" sz="1463" dirty="0" err="1"/>
              <a:t>PasswordForm</a:t>
            </a:r>
            <a:endParaRPr lang="de-DE" sz="1463" dirty="0"/>
          </a:p>
        </p:txBody>
      </p:sp>
    </p:spTree>
    <p:extLst>
      <p:ext uri="{BB962C8B-B14F-4D97-AF65-F5344CB8AC3E}">
        <p14:creationId xmlns:p14="http://schemas.microsoft.com/office/powerpoint/2010/main" val="7223797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Password Form</a:t>
            </a:r>
            <a:endParaRPr lang="de-DE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968" y="2333355"/>
            <a:ext cx="8576132" cy="3193240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3902964" y="1643443"/>
            <a:ext cx="8788624" cy="5425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63" dirty="0" err="1"/>
              <a:t>Ggf</a:t>
            </a:r>
            <a:r>
              <a:rPr lang="de-DE" sz="1463" dirty="0"/>
              <a:t> raus, oder ggf. als </a:t>
            </a:r>
            <a:r>
              <a:rPr lang="de-DE" sz="1463" dirty="0" err="1"/>
              <a:t>erklärung</a:t>
            </a:r>
            <a:r>
              <a:rPr lang="de-DE" sz="1463" dirty="0"/>
              <a:t> zur </a:t>
            </a:r>
            <a:r>
              <a:rPr lang="de-DE" sz="1463" dirty="0" err="1"/>
              <a:t>erklärungseite</a:t>
            </a:r>
            <a:r>
              <a:rPr lang="de-DE" sz="1463" dirty="0"/>
              <a:t> (wo kommen die werte für die abgeleiteten </a:t>
            </a:r>
            <a:r>
              <a:rPr lang="de-DE" sz="1463" dirty="0" err="1"/>
              <a:t>komponenten</a:t>
            </a:r>
            <a:r>
              <a:rPr lang="de-DE" sz="1463" dirty="0"/>
              <a:t> her)</a:t>
            </a:r>
          </a:p>
          <a:p>
            <a:r>
              <a:rPr lang="de-DE" sz="1463" dirty="0" err="1"/>
              <a:t>Evtl</a:t>
            </a:r>
            <a:r>
              <a:rPr lang="de-DE" sz="1463" dirty="0"/>
              <a:t> als </a:t>
            </a:r>
            <a:r>
              <a:rPr lang="de-DE" sz="1463" dirty="0" err="1"/>
              <a:t>motivation</a:t>
            </a:r>
            <a:r>
              <a:rPr lang="de-DE" sz="1463" dirty="0"/>
              <a:t> für gängiges </a:t>
            </a:r>
            <a:r>
              <a:rPr lang="de-DE" sz="1463" dirty="0" err="1"/>
              <a:t>react</a:t>
            </a:r>
            <a:r>
              <a:rPr lang="de-DE" sz="1463" dirty="0"/>
              <a:t>-pattern: </a:t>
            </a:r>
            <a:r>
              <a:rPr lang="de-DE" sz="1463" dirty="0" err="1"/>
              <a:t>state</a:t>
            </a:r>
            <a:r>
              <a:rPr lang="de-DE" sz="1463" dirty="0"/>
              <a:t> oben, alles andere abgeleitet</a:t>
            </a:r>
          </a:p>
        </p:txBody>
      </p:sp>
    </p:spTree>
    <p:extLst>
      <p:ext uri="{BB962C8B-B14F-4D97-AF65-F5344CB8AC3E}">
        <p14:creationId xmlns:p14="http://schemas.microsoft.com/office/powerpoint/2010/main" val="1021424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Password Form</a:t>
            </a:r>
            <a:endParaRPr lang="de-DE" dirty="0"/>
          </a:p>
        </p:txBody>
      </p:sp>
      <p:sp>
        <p:nvSpPr>
          <p:cNvPr id="4" name="Inhaltsplatzhalter 6"/>
          <p:cNvSpPr txBox="1">
            <a:spLocks/>
          </p:cNvSpPr>
          <p:nvPr/>
        </p:nvSpPr>
        <p:spPr>
          <a:xfrm>
            <a:off x="138410" y="3597841"/>
            <a:ext cx="1093319" cy="344318"/>
          </a:xfrm>
          <a:prstGeom prst="rect">
            <a:avLst/>
          </a:prstGeom>
        </p:spPr>
        <p:txBody>
          <a:bodyPr vert="horz" lIns="0" tIns="0" rIns="0" bIns="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300" b="1" spc="41" dirty="0" err="1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PasswordForm</a:t>
            </a:r>
            <a:endParaRPr lang="de-DE" sz="1138" b="1" spc="41" dirty="0">
              <a:solidFill>
                <a:srgbClr val="41719C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5" name="Gerade Verbindung 10"/>
          <p:cNvCxnSpPr/>
          <p:nvPr/>
        </p:nvCxnSpPr>
        <p:spPr>
          <a:xfrm flipH="1">
            <a:off x="1271029" y="3723179"/>
            <a:ext cx="362544" cy="0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10"/>
          <p:cNvCxnSpPr/>
          <p:nvPr/>
        </p:nvCxnSpPr>
        <p:spPr>
          <a:xfrm flipV="1">
            <a:off x="1633573" y="2339837"/>
            <a:ext cx="0" cy="3024240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Inhaltsplatzhalter 6"/>
          <p:cNvSpPr txBox="1">
            <a:spLocks/>
          </p:cNvSpPr>
          <p:nvPr/>
        </p:nvSpPr>
        <p:spPr>
          <a:xfrm>
            <a:off x="1732632" y="3504606"/>
            <a:ext cx="1036879" cy="42853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138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CheckLabelList</a:t>
            </a:r>
            <a:endParaRPr lang="de-DE" sz="1138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8" name="Gerade Verbindung 10"/>
          <p:cNvCxnSpPr/>
          <p:nvPr/>
        </p:nvCxnSpPr>
        <p:spPr>
          <a:xfrm flipV="1">
            <a:off x="2940312" y="2988211"/>
            <a:ext cx="0" cy="1201225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10"/>
          <p:cNvCxnSpPr/>
          <p:nvPr/>
        </p:nvCxnSpPr>
        <p:spPr>
          <a:xfrm>
            <a:off x="2769512" y="3596429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6"/>
          <p:cNvSpPr txBox="1">
            <a:spLocks/>
          </p:cNvSpPr>
          <p:nvPr/>
        </p:nvSpPr>
        <p:spPr>
          <a:xfrm>
            <a:off x="450941" y="4049636"/>
            <a:ext cx="468255" cy="271099"/>
          </a:xfrm>
          <a:prstGeom prst="rect">
            <a:avLst/>
          </a:prstGeom>
          <a:noFill/>
          <a:ln>
            <a:solidFill>
              <a:srgbClr val="41719C"/>
            </a:solidFill>
          </a:ln>
        </p:spPr>
        <p:txBody>
          <a:bodyPr vert="horz" lIns="0" tIns="0" rIns="0" bIns="0" rtlCol="0" anchor="ctr" anchorCtr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138" b="1" spc="41" dirty="0" err="1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state</a:t>
            </a:r>
            <a:endParaRPr lang="de-DE" sz="1138" b="1" spc="41" dirty="0">
              <a:solidFill>
                <a:srgbClr val="41719C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1" name="Inhaltsplatzhalter 6"/>
          <p:cNvSpPr txBox="1">
            <a:spLocks/>
          </p:cNvSpPr>
          <p:nvPr/>
        </p:nvSpPr>
        <p:spPr>
          <a:xfrm>
            <a:off x="3047822" y="3246791"/>
            <a:ext cx="811083" cy="1891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138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CheckLabel</a:t>
            </a:r>
            <a:endParaRPr lang="de-DE" sz="1138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2"/>
          <p:cNvCxnSpPr/>
          <p:nvPr/>
        </p:nvCxnSpPr>
        <p:spPr>
          <a:xfrm flipV="1">
            <a:off x="4023193" y="3242454"/>
            <a:ext cx="0" cy="201484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>
            <a:off x="3852392" y="3343196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Inhaltsplatzhalter 6"/>
          <p:cNvSpPr txBox="1">
            <a:spLocks/>
          </p:cNvSpPr>
          <p:nvPr/>
        </p:nvSpPr>
        <p:spPr>
          <a:xfrm>
            <a:off x="3269384" y="2547266"/>
            <a:ext cx="533951" cy="1891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138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138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6" name="Gerade Verbindung 10"/>
          <p:cNvCxnSpPr/>
          <p:nvPr/>
        </p:nvCxnSpPr>
        <p:spPr>
          <a:xfrm flipV="1">
            <a:off x="4023193" y="2420507"/>
            <a:ext cx="0" cy="400957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>
            <a:off x="3852392" y="2620986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0"/>
          <p:cNvCxnSpPr/>
          <p:nvPr/>
        </p:nvCxnSpPr>
        <p:spPr>
          <a:xfrm flipH="1" flipV="1">
            <a:off x="1633573" y="2325780"/>
            <a:ext cx="2560423" cy="12482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0"/>
          <p:cNvCxnSpPr/>
          <p:nvPr/>
        </p:nvCxnSpPr>
        <p:spPr>
          <a:xfrm flipH="1">
            <a:off x="1633572" y="5362503"/>
            <a:ext cx="2560422" cy="0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0"/>
          <p:cNvCxnSpPr/>
          <p:nvPr/>
        </p:nvCxnSpPr>
        <p:spPr>
          <a:xfrm>
            <a:off x="2940312" y="2988211"/>
            <a:ext cx="123068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10"/>
          <p:cNvCxnSpPr/>
          <p:nvPr/>
        </p:nvCxnSpPr>
        <p:spPr>
          <a:xfrm flipV="1">
            <a:off x="2940312" y="4185186"/>
            <a:ext cx="1230681" cy="425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10"/>
          <p:cNvCxnSpPr/>
          <p:nvPr/>
        </p:nvCxnSpPr>
        <p:spPr>
          <a:xfrm>
            <a:off x="4023193" y="3437924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>
            <a:off x="4023193" y="3242336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10"/>
          <p:cNvCxnSpPr/>
          <p:nvPr/>
        </p:nvCxnSpPr>
        <p:spPr>
          <a:xfrm>
            <a:off x="4023193" y="2420507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10"/>
          <p:cNvCxnSpPr/>
          <p:nvPr/>
        </p:nvCxnSpPr>
        <p:spPr>
          <a:xfrm>
            <a:off x="4023193" y="2821465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Bild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1463" y="2341410"/>
            <a:ext cx="3225072" cy="3021093"/>
          </a:xfrm>
          <a:prstGeom prst="rect">
            <a:avLst/>
          </a:prstGeom>
        </p:spPr>
      </p:pic>
      <p:sp>
        <p:nvSpPr>
          <p:cNvPr id="27" name="Rechteck 26"/>
          <p:cNvSpPr/>
          <p:nvPr/>
        </p:nvSpPr>
        <p:spPr>
          <a:xfrm>
            <a:off x="4404771" y="2465267"/>
            <a:ext cx="695779" cy="271099"/>
          </a:xfrm>
          <a:prstGeom prst="rect">
            <a:avLst/>
          </a:prstGeom>
          <a:noFill/>
          <a:ln w="1524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28" name="Gerader Verbinder 21"/>
          <p:cNvCxnSpPr/>
          <p:nvPr/>
        </p:nvCxnSpPr>
        <p:spPr>
          <a:xfrm flipV="1">
            <a:off x="685068" y="3833192"/>
            <a:ext cx="9906" cy="217933"/>
          </a:xfrm>
          <a:prstGeom prst="line">
            <a:avLst/>
          </a:prstGeom>
          <a:ln w="15240">
            <a:solidFill>
              <a:srgbClr val="41719C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feld 2"/>
          <p:cNvSpPr txBox="1"/>
          <p:nvPr/>
        </p:nvSpPr>
        <p:spPr>
          <a:xfrm>
            <a:off x="4170993" y="5678719"/>
            <a:ext cx="4661854" cy="3174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63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[Vereinfacht] „Klassische“ </a:t>
            </a:r>
            <a:r>
              <a:rPr lang="de-DE" sz="1463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Listener</a:t>
            </a:r>
            <a:r>
              <a:rPr lang="de-DE" sz="1463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-basierte Architektur</a:t>
            </a:r>
            <a:endParaRPr lang="de-DE" sz="1463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0" name="Freihandform 29"/>
          <p:cNvSpPr/>
          <p:nvPr/>
        </p:nvSpPr>
        <p:spPr>
          <a:xfrm>
            <a:off x="7629843" y="2589989"/>
            <a:ext cx="762901" cy="2486406"/>
          </a:xfrm>
          <a:custGeom>
            <a:avLst/>
            <a:gdLst>
              <a:gd name="connsiteX0" fmla="*/ 60960 w 938955"/>
              <a:gd name="connsiteY0" fmla="*/ 3060192 h 3060192"/>
              <a:gd name="connsiteX1" fmla="*/ 938784 w 938955"/>
              <a:gd name="connsiteY1" fmla="*/ 1280160 h 3060192"/>
              <a:gd name="connsiteX2" fmla="*/ 0 w 938955"/>
              <a:gd name="connsiteY2" fmla="*/ 0 h 3060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8955" h="3060192">
                <a:moveTo>
                  <a:pt x="60960" y="3060192"/>
                </a:moveTo>
                <a:cubicBezTo>
                  <a:pt x="504952" y="2425192"/>
                  <a:pt x="948944" y="1790192"/>
                  <a:pt x="938784" y="1280160"/>
                </a:cubicBezTo>
                <a:cubicBezTo>
                  <a:pt x="928624" y="770128"/>
                  <a:pt x="0" y="0"/>
                  <a:pt x="0" y="0"/>
                </a:cubicBezTo>
              </a:path>
            </a:pathLst>
          </a:custGeom>
          <a:noFill/>
          <a:ln w="25400">
            <a:solidFill>
              <a:srgbClr val="EF7D1D"/>
            </a:solidFill>
            <a:tailEnd type="triangle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46" name="Freihandform 45"/>
          <p:cNvSpPr/>
          <p:nvPr/>
        </p:nvSpPr>
        <p:spPr>
          <a:xfrm>
            <a:off x="7536364" y="2736365"/>
            <a:ext cx="537027" cy="1700570"/>
          </a:xfrm>
          <a:custGeom>
            <a:avLst/>
            <a:gdLst>
              <a:gd name="connsiteX0" fmla="*/ 60960 w 938955"/>
              <a:gd name="connsiteY0" fmla="*/ 3060192 h 3060192"/>
              <a:gd name="connsiteX1" fmla="*/ 938784 w 938955"/>
              <a:gd name="connsiteY1" fmla="*/ 1280160 h 3060192"/>
              <a:gd name="connsiteX2" fmla="*/ 0 w 938955"/>
              <a:gd name="connsiteY2" fmla="*/ 0 h 3060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8955" h="3060192">
                <a:moveTo>
                  <a:pt x="60960" y="3060192"/>
                </a:moveTo>
                <a:cubicBezTo>
                  <a:pt x="504952" y="2425192"/>
                  <a:pt x="948944" y="1790192"/>
                  <a:pt x="938784" y="1280160"/>
                </a:cubicBezTo>
                <a:cubicBezTo>
                  <a:pt x="928624" y="770128"/>
                  <a:pt x="0" y="0"/>
                  <a:pt x="0" y="0"/>
                </a:cubicBezTo>
              </a:path>
            </a:pathLst>
          </a:custGeom>
          <a:noFill/>
          <a:ln w="25400">
            <a:solidFill>
              <a:srgbClr val="EF7D1D"/>
            </a:solidFill>
            <a:tailEnd type="triangle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47" name="Freihandform 46"/>
          <p:cNvSpPr/>
          <p:nvPr/>
        </p:nvSpPr>
        <p:spPr>
          <a:xfrm>
            <a:off x="7503985" y="2901506"/>
            <a:ext cx="365109" cy="1031635"/>
          </a:xfrm>
          <a:custGeom>
            <a:avLst/>
            <a:gdLst>
              <a:gd name="connsiteX0" fmla="*/ 60960 w 938955"/>
              <a:gd name="connsiteY0" fmla="*/ 3060192 h 3060192"/>
              <a:gd name="connsiteX1" fmla="*/ 938784 w 938955"/>
              <a:gd name="connsiteY1" fmla="*/ 1280160 h 3060192"/>
              <a:gd name="connsiteX2" fmla="*/ 0 w 938955"/>
              <a:gd name="connsiteY2" fmla="*/ 0 h 3060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8955" h="3060192">
                <a:moveTo>
                  <a:pt x="60960" y="3060192"/>
                </a:moveTo>
                <a:cubicBezTo>
                  <a:pt x="504952" y="2425192"/>
                  <a:pt x="948944" y="1790192"/>
                  <a:pt x="938784" y="1280160"/>
                </a:cubicBezTo>
                <a:cubicBezTo>
                  <a:pt x="928624" y="770128"/>
                  <a:pt x="0" y="0"/>
                  <a:pt x="0" y="0"/>
                </a:cubicBezTo>
              </a:path>
            </a:pathLst>
          </a:custGeom>
          <a:noFill/>
          <a:ln w="25400">
            <a:solidFill>
              <a:srgbClr val="EF7D1D"/>
            </a:solidFill>
            <a:tailEnd type="triangle" w="lg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48" name="Textfeld 47"/>
          <p:cNvSpPr txBox="1"/>
          <p:nvPr/>
        </p:nvSpPr>
        <p:spPr>
          <a:xfrm>
            <a:off x="7753588" y="2491775"/>
            <a:ext cx="633507" cy="3174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63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listen</a:t>
            </a:r>
            <a:endParaRPr lang="de-DE" sz="1463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9386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UI </a:t>
            </a:r>
            <a:r>
              <a:rPr lang="de-DE" dirty="0" err="1" smtClean="0"/>
              <a:t>as</a:t>
            </a:r>
            <a:r>
              <a:rPr lang="de-DE" dirty="0" smtClean="0"/>
              <a:t> a </a:t>
            </a:r>
            <a:r>
              <a:rPr lang="de-DE" dirty="0" err="1" smtClean="0"/>
              <a:t>Function</a:t>
            </a:r>
            <a:endParaRPr lang="de-DE" dirty="0"/>
          </a:p>
        </p:txBody>
      </p:sp>
      <p:grpSp>
        <p:nvGrpSpPr>
          <p:cNvPr id="3" name="Gruppierung 2"/>
          <p:cNvGrpSpPr/>
          <p:nvPr/>
        </p:nvGrpSpPr>
        <p:grpSpPr>
          <a:xfrm>
            <a:off x="344012" y="1428938"/>
            <a:ext cx="9217977" cy="2624689"/>
            <a:chOff x="454819" y="967386"/>
            <a:chExt cx="11345202" cy="3230386"/>
          </a:xfrm>
        </p:grpSpPr>
        <p:grpSp>
          <p:nvGrpSpPr>
            <p:cNvPr id="20" name="Gruppierung 19"/>
            <p:cNvGrpSpPr/>
            <p:nvPr/>
          </p:nvGrpSpPr>
          <p:grpSpPr>
            <a:xfrm>
              <a:off x="454819" y="967386"/>
              <a:ext cx="2398563" cy="3226110"/>
              <a:chOff x="345091" y="1820826"/>
              <a:chExt cx="2398563" cy="3226110"/>
            </a:xfrm>
          </p:grpSpPr>
          <p:pic>
            <p:nvPicPr>
              <p:cNvPr id="6" name="Bild 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5091" y="2429255"/>
                <a:ext cx="2398563" cy="2617681"/>
              </a:xfrm>
              <a:prstGeom prst="rect">
                <a:avLst/>
              </a:prstGeom>
            </p:spPr>
          </p:pic>
          <p:sp>
            <p:nvSpPr>
              <p:cNvPr id="8" name="Textfeld 7"/>
              <p:cNvSpPr txBox="1"/>
              <p:nvPr/>
            </p:nvSpPr>
            <p:spPr>
              <a:xfrm>
                <a:off x="991954" y="1820826"/>
                <a:ext cx="1104839" cy="333899"/>
              </a:xfrm>
              <a:prstGeom prst="rect">
                <a:avLst/>
              </a:prstGeom>
              <a:noFill/>
            </p:spPr>
            <p:txBody>
              <a:bodyPr wrap="none" lIns="0" rIns="0" bIns="0" rtlCol="0">
                <a:spAutoFit/>
              </a:bodyPr>
              <a:lstStyle/>
              <a:p>
                <a:pPr algn="ctr"/>
                <a:r>
                  <a:rPr lang="de-DE" sz="1463" dirty="0" err="1">
                    <a:solidFill>
                      <a:srgbClr val="EF7D1D"/>
                    </a:solidFill>
                    <a:latin typeface="Source Code Pro Semibold" charset="0"/>
                    <a:ea typeface="Source Code Pro Semibold" charset="0"/>
                    <a:cs typeface="Source Code Pro Semibold" charset="0"/>
                  </a:rPr>
                  <a:t>r</a:t>
                </a:r>
                <a:r>
                  <a:rPr lang="de-DE" sz="1463" dirty="0" err="1">
                    <a:solidFill>
                      <a:srgbClr val="EF7D1D"/>
                    </a:solidFill>
                    <a:latin typeface="Source Code Pro Semibold" charset="0"/>
                    <a:ea typeface="Source Code Pro Semibold" charset="0"/>
                    <a:cs typeface="Source Code Pro Semibold" charset="0"/>
                  </a:rPr>
                  <a:t>ender</a:t>
                </a:r>
                <a:r>
                  <a:rPr lang="de-DE" sz="1463" dirty="0">
                    <a:solidFill>
                      <a:srgbClr val="EF7D1D"/>
                    </a:solidFill>
                    <a:latin typeface="Source Code Pro Semibold" charset="0"/>
                    <a:ea typeface="Source Code Pro Semibold" charset="0"/>
                    <a:cs typeface="Source Code Pro Semibold" charset="0"/>
                  </a:rPr>
                  <a:t>()</a:t>
                </a:r>
                <a:endParaRPr lang="de-DE" sz="1463" dirty="0">
                  <a:solidFill>
                    <a:srgbClr val="EF7D1D"/>
                  </a:solidFill>
                  <a:latin typeface="Source Code Pro Semibold" charset="0"/>
                  <a:ea typeface="Source Code Pro Semibold" charset="0"/>
                  <a:cs typeface="Source Code Pro Semibold" charset="0"/>
                </a:endParaRPr>
              </a:p>
            </p:txBody>
          </p:sp>
        </p:grpSp>
        <p:grpSp>
          <p:nvGrpSpPr>
            <p:cNvPr id="18" name="Gruppierung 17"/>
            <p:cNvGrpSpPr/>
            <p:nvPr/>
          </p:nvGrpSpPr>
          <p:grpSpPr>
            <a:xfrm>
              <a:off x="6419245" y="967386"/>
              <a:ext cx="2398563" cy="3230386"/>
              <a:chOff x="5480461" y="1820826"/>
              <a:chExt cx="2398563" cy="3230386"/>
            </a:xfrm>
          </p:grpSpPr>
          <p:pic>
            <p:nvPicPr>
              <p:cNvPr id="5" name="Bild 4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80461" y="2429255"/>
                <a:ext cx="2398563" cy="2621957"/>
              </a:xfrm>
              <a:prstGeom prst="rect">
                <a:avLst/>
              </a:prstGeom>
            </p:spPr>
          </p:pic>
          <p:sp>
            <p:nvSpPr>
              <p:cNvPr id="13" name="Textfeld 12"/>
              <p:cNvSpPr txBox="1"/>
              <p:nvPr/>
            </p:nvSpPr>
            <p:spPr>
              <a:xfrm>
                <a:off x="5643956" y="1820826"/>
                <a:ext cx="2071572" cy="333899"/>
              </a:xfrm>
              <a:prstGeom prst="rect">
                <a:avLst/>
              </a:prstGeom>
              <a:noFill/>
            </p:spPr>
            <p:txBody>
              <a:bodyPr wrap="none" lIns="0" rIns="0" bIns="0" rtlCol="0">
                <a:spAutoFit/>
              </a:bodyPr>
              <a:lstStyle/>
              <a:p>
                <a:pPr algn="ctr"/>
                <a:r>
                  <a:rPr lang="de-DE" sz="1463" dirty="0" err="1">
                    <a:solidFill>
                      <a:srgbClr val="EF7D1D"/>
                    </a:solidFill>
                    <a:latin typeface="Source Code Pro Semibold" charset="0"/>
                    <a:ea typeface="Source Code Pro Semibold" charset="0"/>
                    <a:cs typeface="Source Code Pro Semibold" charset="0"/>
                  </a:rPr>
                  <a:t>render</a:t>
                </a:r>
                <a:r>
                  <a:rPr lang="de-DE" sz="1463" dirty="0">
                    <a:solidFill>
                      <a:srgbClr val="EF7D1D"/>
                    </a:solidFill>
                    <a:latin typeface="Source Code Pro Semibold" charset="0"/>
                    <a:ea typeface="Source Code Pro Semibold" charset="0"/>
                    <a:cs typeface="Source Code Pro Semibold" charset="0"/>
                  </a:rPr>
                  <a:t>(R3!demo)</a:t>
                </a:r>
                <a:endParaRPr lang="de-DE" sz="1463" dirty="0">
                  <a:solidFill>
                    <a:srgbClr val="EF7D1D"/>
                  </a:solidFill>
                  <a:latin typeface="Source Code Pro Semibold" charset="0"/>
                  <a:ea typeface="Source Code Pro Semibold" charset="0"/>
                  <a:cs typeface="Source Code Pro Semibold" charset="0"/>
                </a:endParaRPr>
              </a:p>
            </p:txBody>
          </p:sp>
        </p:grpSp>
        <p:grpSp>
          <p:nvGrpSpPr>
            <p:cNvPr id="17" name="Gruppierung 16"/>
            <p:cNvGrpSpPr/>
            <p:nvPr/>
          </p:nvGrpSpPr>
          <p:grpSpPr>
            <a:xfrm>
              <a:off x="9401458" y="967386"/>
              <a:ext cx="2398563" cy="3230386"/>
              <a:chOff x="8048146" y="1820826"/>
              <a:chExt cx="2398563" cy="3230386"/>
            </a:xfrm>
          </p:grpSpPr>
          <p:pic>
            <p:nvPicPr>
              <p:cNvPr id="7" name="Bild 6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048146" y="2429255"/>
                <a:ext cx="2398563" cy="2621957"/>
              </a:xfrm>
              <a:prstGeom prst="rect">
                <a:avLst/>
              </a:prstGeom>
            </p:spPr>
          </p:pic>
          <p:sp>
            <p:nvSpPr>
              <p:cNvPr id="14" name="Textfeld 13"/>
              <p:cNvSpPr txBox="1"/>
              <p:nvPr/>
            </p:nvSpPr>
            <p:spPr>
              <a:xfrm>
                <a:off x="8556903" y="1820826"/>
                <a:ext cx="1381049" cy="333899"/>
              </a:xfrm>
              <a:prstGeom prst="rect">
                <a:avLst/>
              </a:prstGeom>
              <a:noFill/>
            </p:spPr>
            <p:txBody>
              <a:bodyPr wrap="none" lIns="0" rIns="0" bIns="0" rtlCol="0">
                <a:spAutoFit/>
              </a:bodyPr>
              <a:lstStyle/>
              <a:p>
                <a:pPr algn="ctr"/>
                <a:r>
                  <a:rPr lang="de-DE" sz="1463" dirty="0" err="1">
                    <a:solidFill>
                      <a:srgbClr val="EF7D1D"/>
                    </a:solidFill>
                    <a:latin typeface="Source Code Pro Semibold" charset="0"/>
                    <a:ea typeface="Source Code Pro Semibold" charset="0"/>
                    <a:cs typeface="Source Code Pro Semibold" charset="0"/>
                  </a:rPr>
                  <a:t>render</a:t>
                </a:r>
                <a:r>
                  <a:rPr lang="de-DE" sz="1463" dirty="0">
                    <a:solidFill>
                      <a:srgbClr val="EF7D1D"/>
                    </a:solidFill>
                    <a:latin typeface="Source Code Pro Semibold" charset="0"/>
                    <a:ea typeface="Source Code Pro Semibold" charset="0"/>
                    <a:cs typeface="Source Code Pro Semibold" charset="0"/>
                  </a:rPr>
                  <a:t>(R3)</a:t>
                </a:r>
                <a:endParaRPr lang="de-DE" sz="1463" dirty="0">
                  <a:solidFill>
                    <a:srgbClr val="EF7D1D"/>
                  </a:solidFill>
                  <a:latin typeface="Source Code Pro Semibold" charset="0"/>
                  <a:ea typeface="Source Code Pro Semibold" charset="0"/>
                  <a:cs typeface="Source Code Pro Semibold" charset="0"/>
                </a:endParaRPr>
              </a:p>
            </p:txBody>
          </p:sp>
        </p:grpSp>
        <p:grpSp>
          <p:nvGrpSpPr>
            <p:cNvPr id="19" name="Gruppierung 18"/>
            <p:cNvGrpSpPr/>
            <p:nvPr/>
          </p:nvGrpSpPr>
          <p:grpSpPr>
            <a:xfrm>
              <a:off x="3437032" y="967386"/>
              <a:ext cx="2398563" cy="3230386"/>
              <a:chOff x="2912776" y="1820826"/>
              <a:chExt cx="2398563" cy="3230386"/>
            </a:xfrm>
          </p:grpSpPr>
          <p:pic>
            <p:nvPicPr>
              <p:cNvPr id="15" name="Bild 14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12776" y="2429255"/>
                <a:ext cx="2398563" cy="2621957"/>
              </a:xfrm>
              <a:prstGeom prst="rect">
                <a:avLst/>
              </a:prstGeom>
            </p:spPr>
          </p:pic>
          <p:sp>
            <p:nvSpPr>
              <p:cNvPr id="16" name="Textfeld 15"/>
              <p:cNvSpPr txBox="1"/>
              <p:nvPr/>
            </p:nvSpPr>
            <p:spPr>
              <a:xfrm>
                <a:off x="3421533" y="1820826"/>
                <a:ext cx="1381049" cy="333899"/>
              </a:xfrm>
              <a:prstGeom prst="rect">
                <a:avLst/>
              </a:prstGeom>
              <a:noFill/>
            </p:spPr>
            <p:txBody>
              <a:bodyPr wrap="none" lIns="0" rIns="0" bIns="0" rtlCol="0">
                <a:spAutoFit/>
              </a:bodyPr>
              <a:lstStyle/>
              <a:p>
                <a:pPr algn="ctr"/>
                <a:r>
                  <a:rPr lang="de-DE" sz="1463" dirty="0" err="1">
                    <a:solidFill>
                      <a:srgbClr val="EF7D1D"/>
                    </a:solidFill>
                    <a:latin typeface="Source Code Pro Semibold" charset="0"/>
                    <a:ea typeface="Source Code Pro Semibold" charset="0"/>
                    <a:cs typeface="Source Code Pro Semibold" charset="0"/>
                  </a:rPr>
                  <a:t>render</a:t>
                </a:r>
                <a:r>
                  <a:rPr lang="de-DE" sz="1463" dirty="0">
                    <a:solidFill>
                      <a:srgbClr val="EF7D1D"/>
                    </a:solidFill>
                    <a:latin typeface="Source Code Pro Semibold" charset="0"/>
                    <a:ea typeface="Source Code Pro Semibold" charset="0"/>
                    <a:cs typeface="Source Code Pro Semibold" charset="0"/>
                  </a:rPr>
                  <a:t>(R3)</a:t>
                </a:r>
                <a:endParaRPr lang="de-DE" sz="1463" dirty="0">
                  <a:solidFill>
                    <a:srgbClr val="EF7D1D"/>
                  </a:solidFill>
                  <a:latin typeface="Source Code Pro Semibold" charset="0"/>
                  <a:ea typeface="Source Code Pro Semibold" charset="0"/>
                  <a:cs typeface="Source Code Pro Semibold" charset="0"/>
                </a:endParaRPr>
              </a:p>
            </p:txBody>
          </p:sp>
        </p:grpSp>
      </p:grpSp>
      <p:sp>
        <p:nvSpPr>
          <p:cNvPr id="21" name="Rechteck 20"/>
          <p:cNvSpPr/>
          <p:nvPr/>
        </p:nvSpPr>
        <p:spPr>
          <a:xfrm>
            <a:off x="280387" y="4384562"/>
            <a:ext cx="9217976" cy="15327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95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f(</a:t>
            </a:r>
            <a:r>
              <a:rPr lang="de-DE" sz="195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r>
              <a:rPr lang="de-DE" sz="195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sz="195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  <a:sym typeface="Wingdings"/>
              </a:rPr>
              <a:t> </a:t>
            </a:r>
            <a:r>
              <a:rPr lang="de-DE" sz="195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UI</a:t>
            </a: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1950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Model </a:t>
            </a:r>
            <a:r>
              <a:rPr lang="de-DE" sz="1950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mit </a:t>
            </a:r>
            <a:r>
              <a:rPr lang="de-DE" sz="1950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allen</a:t>
            </a:r>
            <a:r>
              <a:rPr lang="de-DE" sz="1950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Zuständen (Textfelder, Auswahllisten </a:t>
            </a:r>
            <a:r>
              <a:rPr lang="de-DE" sz="1950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etc</a:t>
            </a:r>
            <a:r>
              <a:rPr lang="de-DE" sz="1950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1950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Immer </a:t>
            </a:r>
            <a:r>
              <a:rPr lang="de-DE" sz="1950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ein</a:t>
            </a:r>
            <a:r>
              <a:rPr lang="de-DE" sz="1950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Zeitpunkt</a:t>
            </a: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1950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Keine Dynamik</a:t>
            </a:r>
          </a:p>
        </p:txBody>
      </p:sp>
    </p:spTree>
    <p:extLst>
      <p:ext uri="{BB962C8B-B14F-4D97-AF65-F5344CB8AC3E}">
        <p14:creationId xmlns:p14="http://schemas.microsoft.com/office/powerpoint/2010/main" val="8604297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Hintergrund: Virtual Dom</a:t>
            </a:r>
            <a:endParaRPr lang="de-DE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508" y="1603820"/>
            <a:ext cx="9118986" cy="4219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235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Hintergrund: Virtual Dom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Virtual DOM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React.createElement</a:t>
            </a:r>
            <a:r>
              <a:rPr lang="de-DE" sz="2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() liefert ein </a:t>
            </a:r>
            <a:r>
              <a:rPr lang="de-DE" sz="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virtuelles</a:t>
            </a:r>
            <a:r>
              <a:rPr lang="de-DE" sz="2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DOM-Objekt </a:t>
            </a:r>
            <a:r>
              <a:rPr lang="de-DE" sz="2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zurück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Trennung von Darstellung und Repräsentation</a:t>
            </a:r>
          </a:p>
          <a:p>
            <a:pPr>
              <a:lnSpc>
                <a:spcPct val="120000"/>
              </a:lnSpc>
            </a:pPr>
            <a:endParaRPr lang="de-DE" sz="24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Erlaubt performantes neu rendern der 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Ausgabe in andere Formate (z.B. String) möglich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Kann auf dem Server gerendert werden (Universal </a:t>
            </a:r>
            <a:r>
              <a:rPr lang="de-DE" sz="2400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Webapps</a:t>
            </a:r>
            <a:r>
              <a:rPr lang="de-DE" sz="2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Kann ohne DOM/Browser getestet werden</a:t>
            </a:r>
          </a:p>
          <a:p>
            <a:pPr>
              <a:lnSpc>
                <a:spcPct val="120000"/>
              </a:lnSpc>
            </a:pPr>
            <a:endParaRPr lang="de-DE" sz="2400" dirty="0"/>
          </a:p>
          <a:p>
            <a:pPr>
              <a:lnSpc>
                <a:spcPct val="120000"/>
              </a:lnSpc>
            </a:pP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81955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 und Rendern</a:t>
            </a:r>
            <a:endParaRPr lang="de-DE" dirty="0"/>
          </a:p>
        </p:txBody>
      </p:sp>
      <p:sp>
        <p:nvSpPr>
          <p:cNvPr id="4" name="Inhaltsplatzhalter 6"/>
          <p:cNvSpPr txBox="1">
            <a:spLocks/>
          </p:cNvSpPr>
          <p:nvPr/>
        </p:nvSpPr>
        <p:spPr>
          <a:xfrm>
            <a:off x="138410" y="3597841"/>
            <a:ext cx="1093319" cy="344318"/>
          </a:xfrm>
          <a:prstGeom prst="rect">
            <a:avLst/>
          </a:prstGeom>
        </p:spPr>
        <p:txBody>
          <a:bodyPr vert="horz" lIns="0" tIns="0" rIns="0" bIns="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300" b="1" spc="4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PasswordForm</a:t>
            </a:r>
            <a:endParaRPr lang="de-DE" sz="1138" b="1" spc="4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5" name="Gerade Verbindung 10"/>
          <p:cNvCxnSpPr/>
          <p:nvPr/>
        </p:nvCxnSpPr>
        <p:spPr>
          <a:xfrm flipH="1">
            <a:off x="1271029" y="3723179"/>
            <a:ext cx="362544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10"/>
          <p:cNvCxnSpPr/>
          <p:nvPr/>
        </p:nvCxnSpPr>
        <p:spPr>
          <a:xfrm flipV="1">
            <a:off x="1633573" y="2339837"/>
            <a:ext cx="0" cy="302424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Inhaltsplatzhalter 6"/>
          <p:cNvSpPr txBox="1">
            <a:spLocks/>
          </p:cNvSpPr>
          <p:nvPr/>
        </p:nvSpPr>
        <p:spPr>
          <a:xfrm>
            <a:off x="1732632" y="3504606"/>
            <a:ext cx="1036879" cy="42853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138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CheckLabelList</a:t>
            </a:r>
            <a:endParaRPr lang="de-DE" sz="1138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8" name="Gerade Verbindung 10"/>
          <p:cNvCxnSpPr/>
          <p:nvPr/>
        </p:nvCxnSpPr>
        <p:spPr>
          <a:xfrm flipV="1">
            <a:off x="2940312" y="2988211"/>
            <a:ext cx="0" cy="1201225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10"/>
          <p:cNvCxnSpPr/>
          <p:nvPr/>
        </p:nvCxnSpPr>
        <p:spPr>
          <a:xfrm>
            <a:off x="2769512" y="3596429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6"/>
          <p:cNvSpPr txBox="1">
            <a:spLocks/>
          </p:cNvSpPr>
          <p:nvPr/>
        </p:nvSpPr>
        <p:spPr>
          <a:xfrm>
            <a:off x="450941" y="4049636"/>
            <a:ext cx="468255" cy="271099"/>
          </a:xfrm>
          <a:prstGeom prst="rect">
            <a:avLst/>
          </a:prstGeom>
          <a:noFill/>
          <a:ln>
            <a:solidFill>
              <a:srgbClr val="EF7D1D"/>
            </a:solidFill>
          </a:ln>
        </p:spPr>
        <p:txBody>
          <a:bodyPr vert="horz" lIns="0" tIns="0" rIns="0" bIns="0" rtlCol="0" anchor="ctr" anchorCtr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138" b="1" spc="4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state</a:t>
            </a:r>
            <a:endParaRPr lang="de-DE" sz="1138" b="1" spc="4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1" name="Inhaltsplatzhalter 6"/>
          <p:cNvSpPr txBox="1">
            <a:spLocks/>
          </p:cNvSpPr>
          <p:nvPr/>
        </p:nvSpPr>
        <p:spPr>
          <a:xfrm>
            <a:off x="3047822" y="3246791"/>
            <a:ext cx="811083" cy="1891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138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CheckLabel</a:t>
            </a:r>
            <a:endParaRPr lang="de-DE" sz="1138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2"/>
          <p:cNvCxnSpPr/>
          <p:nvPr/>
        </p:nvCxnSpPr>
        <p:spPr>
          <a:xfrm flipV="1">
            <a:off x="4023193" y="3242454"/>
            <a:ext cx="0" cy="201484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>
            <a:off x="3852392" y="3343196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Inhaltsplatzhalter 6"/>
          <p:cNvSpPr txBox="1">
            <a:spLocks/>
          </p:cNvSpPr>
          <p:nvPr/>
        </p:nvSpPr>
        <p:spPr>
          <a:xfrm>
            <a:off x="3269384" y="2547266"/>
            <a:ext cx="533951" cy="1891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138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138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6" name="Gerade Verbindung 10"/>
          <p:cNvCxnSpPr/>
          <p:nvPr/>
        </p:nvCxnSpPr>
        <p:spPr>
          <a:xfrm flipV="1">
            <a:off x="4023193" y="2420507"/>
            <a:ext cx="0" cy="400957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>
            <a:off x="3852392" y="2620986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0"/>
          <p:cNvCxnSpPr/>
          <p:nvPr/>
        </p:nvCxnSpPr>
        <p:spPr>
          <a:xfrm flipH="1" flipV="1">
            <a:off x="1633573" y="2325780"/>
            <a:ext cx="2560423" cy="12482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0"/>
          <p:cNvCxnSpPr/>
          <p:nvPr/>
        </p:nvCxnSpPr>
        <p:spPr>
          <a:xfrm flipH="1">
            <a:off x="1633572" y="5362503"/>
            <a:ext cx="2560422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0"/>
          <p:cNvCxnSpPr/>
          <p:nvPr/>
        </p:nvCxnSpPr>
        <p:spPr>
          <a:xfrm>
            <a:off x="2940312" y="2988211"/>
            <a:ext cx="123068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10"/>
          <p:cNvCxnSpPr/>
          <p:nvPr/>
        </p:nvCxnSpPr>
        <p:spPr>
          <a:xfrm flipV="1">
            <a:off x="2940312" y="4185186"/>
            <a:ext cx="1230681" cy="425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10"/>
          <p:cNvCxnSpPr/>
          <p:nvPr/>
        </p:nvCxnSpPr>
        <p:spPr>
          <a:xfrm>
            <a:off x="4023193" y="3437924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>
            <a:off x="4023193" y="3242336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10"/>
          <p:cNvCxnSpPr/>
          <p:nvPr/>
        </p:nvCxnSpPr>
        <p:spPr>
          <a:xfrm>
            <a:off x="4023193" y="2420507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10"/>
          <p:cNvCxnSpPr/>
          <p:nvPr/>
        </p:nvCxnSpPr>
        <p:spPr>
          <a:xfrm>
            <a:off x="4023193" y="2821465"/>
            <a:ext cx="170801" cy="0"/>
          </a:xfrm>
          <a:prstGeom prst="line">
            <a:avLst/>
          </a:prstGeom>
          <a:ln w="1524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Bild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1463" y="2341410"/>
            <a:ext cx="3225072" cy="3021093"/>
          </a:xfrm>
          <a:prstGeom prst="rect">
            <a:avLst/>
          </a:prstGeom>
        </p:spPr>
      </p:pic>
      <p:sp>
        <p:nvSpPr>
          <p:cNvPr id="27" name="Rechteck 26"/>
          <p:cNvSpPr/>
          <p:nvPr/>
        </p:nvSpPr>
        <p:spPr>
          <a:xfrm>
            <a:off x="4404771" y="2465267"/>
            <a:ext cx="695779" cy="271099"/>
          </a:xfrm>
          <a:prstGeom prst="rect">
            <a:avLst/>
          </a:prstGeom>
          <a:noFill/>
          <a:ln w="1524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28" name="Gerader Verbinder 21"/>
          <p:cNvCxnSpPr/>
          <p:nvPr/>
        </p:nvCxnSpPr>
        <p:spPr>
          <a:xfrm flipV="1">
            <a:off x="685068" y="3833192"/>
            <a:ext cx="9906" cy="217933"/>
          </a:xfrm>
          <a:prstGeom prst="line">
            <a:avLst/>
          </a:prstGeom>
          <a:ln w="1524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feld 2"/>
          <p:cNvSpPr txBox="1"/>
          <p:nvPr/>
        </p:nvSpPr>
        <p:spPr>
          <a:xfrm>
            <a:off x="450941" y="5486972"/>
            <a:ext cx="8999387" cy="7677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63" dirty="0"/>
              <a:t>TODO: Mögliche Lösung mit einzelnen </a:t>
            </a:r>
            <a:r>
              <a:rPr lang="de-DE" sz="1463" dirty="0" err="1"/>
              <a:t>Listenern</a:t>
            </a:r>
            <a:r>
              <a:rPr lang="de-DE" sz="1463" dirty="0"/>
              <a:t> zeigen (</a:t>
            </a:r>
            <a:r>
              <a:rPr lang="de-DE" sz="1463" dirty="0" err="1"/>
              <a:t>CheckLabel</a:t>
            </a:r>
            <a:r>
              <a:rPr lang="de-DE" sz="1463" dirty="0"/>
              <a:t> lauscht auf State oder </a:t>
            </a:r>
            <a:r>
              <a:rPr lang="de-DE" sz="1463" dirty="0" err="1"/>
              <a:t>input</a:t>
            </a:r>
            <a:r>
              <a:rPr lang="de-DE" sz="1463" dirty="0"/>
              <a:t>, Button lauscht etc.)</a:t>
            </a:r>
          </a:p>
          <a:p>
            <a:endParaRPr lang="de-DE" sz="1463" dirty="0"/>
          </a:p>
          <a:p>
            <a:r>
              <a:rPr lang="de-DE" sz="1463" dirty="0" err="1"/>
              <a:t>Listener</a:t>
            </a:r>
            <a:r>
              <a:rPr lang="de-DE" sz="1463" dirty="0"/>
              <a:t> machen </a:t>
            </a:r>
            <a:r>
              <a:rPr lang="de-DE" sz="1463" dirty="0" err="1"/>
              <a:t>addRemove</a:t>
            </a:r>
            <a:r>
              <a:rPr lang="de-DE" sz="1463" dirty="0"/>
              <a:t>-Class, vielleicht sogar fiktives </a:t>
            </a:r>
            <a:r>
              <a:rPr lang="de-DE" sz="1463" dirty="0" err="1"/>
              <a:t>jquery</a:t>
            </a:r>
            <a:r>
              <a:rPr lang="de-DE" sz="1463" dirty="0"/>
              <a:t> </a:t>
            </a:r>
            <a:r>
              <a:rPr lang="de-DE" sz="1463" dirty="0" err="1"/>
              <a:t>beispiel</a:t>
            </a:r>
            <a:r>
              <a:rPr lang="de-DE" sz="1463"/>
              <a:t> zeigen</a:t>
            </a:r>
            <a:endParaRPr lang="de-DE" sz="1463" dirty="0"/>
          </a:p>
        </p:txBody>
      </p:sp>
    </p:spTree>
    <p:extLst>
      <p:ext uri="{BB962C8B-B14F-4D97-AF65-F5344CB8AC3E}">
        <p14:creationId xmlns:p14="http://schemas.microsoft.com/office/powerpoint/2010/main" val="1915040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755711"/>
            <a:ext cx="7597902" cy="1142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92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 JAVASCRIPT LIBRARY FOR BUILDING</a:t>
            </a:r>
          </a:p>
          <a:p>
            <a:pPr algn="ctr"/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 INTERFACES</a:t>
            </a:r>
          </a:p>
        </p:txBody>
      </p:sp>
      <p:sp>
        <p:nvSpPr>
          <p:cNvPr id="4" name="Rechteck 3"/>
          <p:cNvSpPr/>
          <p:nvPr/>
        </p:nvSpPr>
        <p:spPr>
          <a:xfrm>
            <a:off x="1744309" y="2943698"/>
            <a:ext cx="6452407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419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925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1836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 und Rendern</a:t>
            </a:r>
            <a:endParaRPr lang="de-DE" dirty="0"/>
          </a:p>
        </p:txBody>
      </p:sp>
      <p:sp>
        <p:nvSpPr>
          <p:cNvPr id="4" name="Inhaltsplatzhalter 6"/>
          <p:cNvSpPr txBox="1">
            <a:spLocks/>
          </p:cNvSpPr>
          <p:nvPr/>
        </p:nvSpPr>
        <p:spPr>
          <a:xfrm>
            <a:off x="1317223" y="2676583"/>
            <a:ext cx="5319797" cy="168110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3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Hier Passwort-Feld als Komponenten-</a:t>
            </a:r>
            <a:r>
              <a:rPr lang="de-DE" sz="1300" b="1" spc="4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Tree</a:t>
            </a:r>
            <a:r>
              <a:rPr lang="de-DE" sz="13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darstellen mit </a:t>
            </a:r>
            <a:r>
              <a:rPr lang="de-DE" sz="1300" b="1" spc="4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Listener</a:t>
            </a:r>
            <a:r>
              <a:rPr lang="de-DE" sz="13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300" b="1" spc="4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nnach</a:t>
            </a:r>
            <a:r>
              <a:rPr lang="de-DE" sz="13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oben Input =&gt; Password form</a:t>
            </a:r>
            <a:endParaRPr lang="de-DE" sz="1138" b="1" spc="4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0969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Kommunikation/Datenfluss in </a:t>
            </a:r>
            <a:r>
              <a:rPr lang="de-DE" dirty="0" err="1" smtClean="0"/>
              <a:t>React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4309110" y="2287334"/>
            <a:ext cx="2991612" cy="594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63"/>
              <a:t>Modell (Zustand)</a:t>
            </a:r>
            <a:endParaRPr lang="de-DE" sz="1463"/>
          </a:p>
        </p:txBody>
      </p:sp>
      <p:sp>
        <p:nvSpPr>
          <p:cNvPr id="4" name="Rechteck 3"/>
          <p:cNvSpPr/>
          <p:nvPr/>
        </p:nvSpPr>
        <p:spPr>
          <a:xfrm>
            <a:off x="906399" y="2287334"/>
            <a:ext cx="2991612" cy="594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63" dirty="0"/>
              <a:t>Komponente</a:t>
            </a:r>
            <a:endParaRPr lang="de-DE" sz="1463" dirty="0"/>
          </a:p>
        </p:txBody>
      </p:sp>
      <p:sp>
        <p:nvSpPr>
          <p:cNvPr id="5" name="Rechteck 4"/>
          <p:cNvSpPr/>
          <p:nvPr/>
        </p:nvSpPr>
        <p:spPr>
          <a:xfrm>
            <a:off x="2654808" y="3718751"/>
            <a:ext cx="2991612" cy="594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63"/>
              <a:t>Komponente</a:t>
            </a:r>
            <a:endParaRPr lang="de-DE" sz="1463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262" y="2729077"/>
            <a:ext cx="4445118" cy="3168068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495300" y="4704397"/>
            <a:ext cx="5421933" cy="5425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63" dirty="0"/>
              <a:t>Modell anzeigen: „ganzes Modell“ wird gerendert</a:t>
            </a:r>
          </a:p>
          <a:p>
            <a:r>
              <a:rPr lang="de-DE" sz="1463" dirty="0"/>
              <a:t>Vergleich mit “klassischem“ MVC, wo nur teile neu gerendert werden</a:t>
            </a:r>
            <a:endParaRPr lang="de-DE" sz="1463" dirty="0"/>
          </a:p>
        </p:txBody>
      </p:sp>
    </p:spTree>
    <p:extLst>
      <p:ext uri="{BB962C8B-B14F-4D97-AF65-F5344CB8AC3E}">
        <p14:creationId xmlns:p14="http://schemas.microsoft.com/office/powerpoint/2010/main" val="695384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Das Event System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316992" y="1683067"/>
            <a:ext cx="7764305" cy="13526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Auch Events sind abstrahiert</a:t>
            </a: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Verhalten sich Browser-übergreifend identisch</a:t>
            </a: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Gemeinsames </a:t>
            </a:r>
            <a:r>
              <a:rPr lang="de-DE" sz="2275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onChange</a:t>
            </a: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-Event für </a:t>
            </a:r>
            <a:r>
              <a:rPr lang="de-DE" sz="2275" b="1" i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value</a:t>
            </a: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</a:t>
            </a:r>
            <a:r>
              <a:rPr lang="de-DE" sz="2275" b="1" i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checked</a:t>
            </a: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</a:t>
            </a:r>
            <a:r>
              <a:rPr lang="de-DE" sz="2275" b="1" i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selected</a:t>
            </a:r>
            <a:endParaRPr lang="de-DE" sz="2275" b="1" i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6024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Kommunikation zwischen Komponenten</a:t>
            </a:r>
            <a:endParaRPr lang="de-DE" dirty="0"/>
          </a:p>
        </p:txBody>
      </p:sp>
      <p:pic>
        <p:nvPicPr>
          <p:cNvPr id="113" name="Bild 1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0" y="1451373"/>
            <a:ext cx="4851400" cy="4381500"/>
          </a:xfrm>
          <a:prstGeom prst="rect">
            <a:avLst/>
          </a:prstGeom>
        </p:spPr>
      </p:pic>
      <p:pic>
        <p:nvPicPr>
          <p:cNvPr id="114" name="Bild 1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4439" y="1451373"/>
            <a:ext cx="4080261" cy="4460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7149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1308100" y="660400"/>
            <a:ext cx="774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Props</a:t>
            </a:r>
            <a:r>
              <a:rPr lang="de-DE" dirty="0" smtClean="0"/>
              <a:t> erklären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459428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Callback-Funktionen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2717800" y="1011853"/>
            <a:ext cx="718820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00" b="1" dirty="0" err="1" smtClean="0">
                <a:solidFill>
                  <a:srgbClr val="41719C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PasswordView</a:t>
            </a:r>
            <a:r>
              <a:rPr lang="en-US" sz="1400" dirty="0" smtClean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extends </a:t>
            </a:r>
            <a:r>
              <a:rPr lang="en-US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endParaRPr lang="en-US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render() {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. . .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</a:t>
            </a:r>
            <a:r>
              <a:rPr lang="en-US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. .  .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</a:t>
            </a:r>
            <a:r>
              <a:rPr lang="en-US" sz="14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onSetPasswordHandler</a:t>
            </a:r>
            <a:r>
              <a:rPr lang="en-US" sz="14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={p=&gt;</a:t>
            </a:r>
            <a:r>
              <a:rPr lang="en-US" sz="14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this.setState</a:t>
            </a:r>
            <a:r>
              <a:rPr lang="en-US" sz="14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(. . .)}</a:t>
            </a:r>
            <a:endParaRPr lang="en-US" sz="1400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/&gt;;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}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endParaRPr lang="en-US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</p:txBody>
      </p:sp>
      <p:sp>
        <p:nvSpPr>
          <p:cNvPr id="4" name="Rechteck 3"/>
          <p:cNvSpPr/>
          <p:nvPr/>
        </p:nvSpPr>
        <p:spPr>
          <a:xfrm>
            <a:off x="0" y="2086991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Callback-Funktion übergeben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90547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Callback-Funktionen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2717800" y="1011853"/>
            <a:ext cx="7188200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00" b="1" dirty="0" err="1" smtClean="0">
                <a:solidFill>
                  <a:srgbClr val="41719C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PasswordView</a:t>
            </a:r>
            <a:r>
              <a:rPr lang="en-US" sz="1400" dirty="0" smtClean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extends </a:t>
            </a:r>
            <a:r>
              <a:rPr lang="en-US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endParaRPr lang="en-US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render() {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. . .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</a:t>
            </a:r>
            <a:r>
              <a:rPr lang="en-US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. .  .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</a:t>
            </a:r>
            <a:r>
              <a:rPr lang="en-US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onSetPasswordHandler</a:t>
            </a:r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={p=&gt;</a:t>
            </a:r>
            <a:r>
              <a:rPr lang="en-US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this.setState</a:t>
            </a:r>
            <a:r>
              <a:rPr lang="en-US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(. . .)}</a:t>
            </a:r>
            <a:endParaRPr lang="en-US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/&gt;;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}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endParaRPr lang="en-US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00" b="1" dirty="0" err="1">
                <a:solidFill>
                  <a:srgbClr val="41719C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PasswordForm</a:t>
            </a:r>
            <a:r>
              <a:rPr lang="en-US" sz="1400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extends </a:t>
            </a:r>
            <a:r>
              <a:rPr lang="en-US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render() {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. . .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&lt;input value=“. . .” </a:t>
            </a:r>
            <a:r>
              <a:rPr lang="en-US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=“. . .” /&gt;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&lt;Button label=“Set new Password”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onClickHandler</a:t>
            </a:r>
            <a:r>
              <a:rPr lang="en-US" sz="14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</a:t>
            </a:r>
          </a:p>
          <a:p>
            <a:r>
              <a:rPr lang="en-US" sz="14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 {()=&gt;</a:t>
            </a:r>
            <a:r>
              <a:rPr lang="en-US" sz="14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this.props.onSetPasswordHandler</a:t>
            </a:r>
            <a:r>
              <a:rPr lang="en-US" sz="14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)}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/&gt;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}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endParaRPr lang="en-US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PasswordForm.propTypes</a:t>
            </a:r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{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onSetPasswordHandler</a:t>
            </a:r>
            <a:r>
              <a:rPr lang="en-US" sz="14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en-US" sz="14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React.PropTypes.func.isRequired</a:t>
            </a:r>
            <a:endParaRPr lang="en-US" sz="1400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0" y="2086991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Callback-Funktion übergeben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0" y="4533900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Callback-Funktion aufrufen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0" y="5905500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Callback-Funktion angeben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292120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Callback-Funktionen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2717800" y="1011853"/>
            <a:ext cx="7188200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00" b="1" dirty="0" err="1" smtClean="0">
                <a:solidFill>
                  <a:srgbClr val="41719C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PasswordView</a:t>
            </a:r>
            <a:r>
              <a:rPr lang="en-US" sz="1400" dirty="0" smtClean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extends </a:t>
            </a:r>
            <a:r>
              <a:rPr lang="en-US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endParaRPr lang="en-US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render() {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. . .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</a:t>
            </a:r>
            <a:r>
              <a:rPr lang="en-US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. .  .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</a:t>
            </a:r>
            <a:r>
              <a:rPr lang="en-US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onSetPasswordHandler</a:t>
            </a:r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en-US" sz="14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p=&gt;</a:t>
            </a:r>
            <a:r>
              <a:rPr lang="en-US" sz="14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this.setState</a:t>
            </a:r>
            <a:r>
              <a:rPr lang="en-US" sz="14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(. . .)</a:t>
            </a:r>
            <a:r>
              <a:rPr lang="en-US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/&gt;;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}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endParaRPr lang="en-US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00" b="1" dirty="0" err="1">
                <a:solidFill>
                  <a:srgbClr val="41719C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PasswordForm</a:t>
            </a:r>
            <a:r>
              <a:rPr lang="en-US" sz="1400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extends </a:t>
            </a:r>
            <a:r>
              <a:rPr lang="en-US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render() {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. . .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&lt;input value=“. . .” </a:t>
            </a:r>
            <a:r>
              <a:rPr lang="en-US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=“. . .” /&gt;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&lt;Button label=“Set new Password”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onClickHandler</a:t>
            </a:r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{()=&gt;</a:t>
            </a:r>
            <a:r>
              <a:rPr lang="en-US" sz="14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this.props.onSetPasswordHandler</a:t>
            </a:r>
            <a:r>
              <a:rPr lang="en-US" sz="14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)</a:t>
            </a:r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/&gt;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}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endParaRPr lang="en-US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PasswordForm.propTypes</a:t>
            </a:r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{</a:t>
            </a: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onSetPasswordHandler</a:t>
            </a:r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en-US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React.PropTypes.func.isRequired</a:t>
            </a:r>
            <a:endParaRPr lang="en-US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en-US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0" y="2086991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Callback-Funktion übergeben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0" y="4533900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Callback-Funktion aufrufen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6" name="Gerade Verbindung 5"/>
          <p:cNvCxnSpPr/>
          <p:nvPr/>
        </p:nvCxnSpPr>
        <p:spPr>
          <a:xfrm>
            <a:off x="7823962" y="2561311"/>
            <a:ext cx="0" cy="1972589"/>
          </a:xfrm>
          <a:prstGeom prst="line">
            <a:avLst/>
          </a:prstGeom>
          <a:ln w="25400">
            <a:solidFill>
              <a:srgbClr val="EF7D1D"/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" name="Rechteck 6"/>
          <p:cNvSpPr/>
          <p:nvPr/>
        </p:nvSpPr>
        <p:spPr>
          <a:xfrm>
            <a:off x="7244032" y="2944745"/>
            <a:ext cx="1159860" cy="292388"/>
          </a:xfrm>
          <a:prstGeom prst="rect">
            <a:avLst/>
          </a:prstGeom>
          <a:ln>
            <a:solidFill>
              <a:srgbClr val="EF7D1D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„</a:t>
            </a:r>
            <a:r>
              <a:rPr lang="de-DE" sz="13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</a:t>
            </a:r>
            <a:r>
              <a:rPr lang="de-DE" sz="13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“</a:t>
            </a:r>
            <a:endParaRPr lang="de-DE" sz="13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4" name="Gerade Verbindung 13"/>
          <p:cNvCxnSpPr/>
          <p:nvPr/>
        </p:nvCxnSpPr>
        <p:spPr>
          <a:xfrm>
            <a:off x="7150862" y="1551936"/>
            <a:ext cx="0" cy="535055"/>
          </a:xfrm>
          <a:prstGeom prst="line">
            <a:avLst/>
          </a:prstGeom>
          <a:ln w="25400">
            <a:solidFill>
              <a:srgbClr val="EF7D1D"/>
            </a:solidFill>
            <a:prstDash val="dash"/>
            <a:headEnd type="non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/>
          <p:cNvCxnSpPr/>
          <p:nvPr/>
        </p:nvCxnSpPr>
        <p:spPr>
          <a:xfrm>
            <a:off x="4368800" y="1571130"/>
            <a:ext cx="2756662" cy="0"/>
          </a:xfrm>
          <a:prstGeom prst="line">
            <a:avLst/>
          </a:prstGeom>
          <a:ln w="25400">
            <a:solidFill>
              <a:srgbClr val="EF7D1D"/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hteck 14"/>
          <p:cNvSpPr/>
          <p:nvPr/>
        </p:nvSpPr>
        <p:spPr>
          <a:xfrm>
            <a:off x="5115465" y="1424936"/>
            <a:ext cx="1159860" cy="292388"/>
          </a:xfrm>
          <a:prstGeom prst="rect">
            <a:avLst/>
          </a:prstGeom>
          <a:ln>
            <a:solidFill>
              <a:srgbClr val="EF7D1D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Rendern</a:t>
            </a:r>
            <a:endParaRPr lang="de-DE" sz="13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20" name="Rechteck 19"/>
          <p:cNvSpPr/>
          <p:nvPr/>
        </p:nvSpPr>
        <p:spPr>
          <a:xfrm>
            <a:off x="0" y="5905500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Callback-Funktion angeben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0392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755712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SINGLE PAGE APPLICATIONS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744309" y="2943698"/>
            <a:ext cx="6452407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419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925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0654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755712"/>
            <a:ext cx="7597902" cy="10926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OPEN SOURCE VON FACEBOOK</a:t>
            </a:r>
          </a:p>
          <a:p>
            <a:pPr algn="ctr"/>
            <a:r>
              <a:rPr lang="de-DE" sz="2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https://</a:t>
            </a:r>
            <a:r>
              <a:rPr lang="de-DE" sz="2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facebook.github.io</a:t>
            </a:r>
            <a:r>
              <a:rPr lang="de-DE" sz="2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2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</a:t>
            </a:r>
            <a:endParaRPr lang="de-DE" sz="2275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744309" y="2943698"/>
            <a:ext cx="6452407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419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925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749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712390" y="2686142"/>
            <a:ext cx="7047122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19419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v 15.0</a:t>
            </a:r>
            <a:endParaRPr lang="de-DE" sz="2925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Aktuelle Version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5937905" y="1939985"/>
            <a:ext cx="2821606" cy="11926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7150" b="1" dirty="0"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0.14.8</a:t>
            </a:r>
            <a:endParaRPr lang="de-DE" sz="1300" b="1" dirty="0"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540908" y="844866"/>
            <a:ext cx="1218603" cy="9176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5363" b="1" dirty="0"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0.3</a:t>
            </a:r>
            <a:endParaRPr lang="de-DE" sz="894" b="1" dirty="0"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6801684" y="1593813"/>
            <a:ext cx="1991251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05 | 2013 – OPEN SOURCE</a:t>
            </a:r>
            <a:endParaRPr lang="de-DE" sz="1300" dirty="0"/>
          </a:p>
        </p:txBody>
      </p:sp>
      <p:sp>
        <p:nvSpPr>
          <p:cNvPr id="9" name="Rechteck 8"/>
          <p:cNvSpPr/>
          <p:nvPr/>
        </p:nvSpPr>
        <p:spPr>
          <a:xfrm>
            <a:off x="6216888" y="5297931"/>
            <a:ext cx="2576346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05 </a:t>
            </a:r>
            <a:r>
              <a:rPr lang="de-DE" sz="1300" b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| 2016 – NEUE VERSIONIERUNG</a:t>
            </a:r>
            <a:endParaRPr lang="de-DE" sz="1300" dirty="0"/>
          </a:p>
        </p:txBody>
      </p:sp>
    </p:spTree>
    <p:extLst>
      <p:ext uri="{BB962C8B-B14F-4D97-AF65-F5344CB8AC3E}">
        <p14:creationId xmlns:p14="http://schemas.microsoft.com/office/powerpoint/2010/main" val="819511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React</a:t>
            </a:r>
            <a:r>
              <a:rPr lang="de-DE" dirty="0" smtClean="0"/>
              <a:t> im Einsatz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9725" y="1040557"/>
            <a:ext cx="1936543" cy="1779958"/>
          </a:xfrm>
          <a:prstGeom prst="rect">
            <a:avLst/>
          </a:prstGeom>
          <a:effectLst>
            <a:outerShdw blurRad="50800" dist="76200" dir="2700000" algn="tl" rotWithShape="0">
              <a:srgbClr val="025249">
                <a:alpha val="40000"/>
              </a:srgbClr>
            </a:outerShdw>
          </a:effectLst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4729" y="1040557"/>
            <a:ext cx="1936543" cy="1779958"/>
          </a:xfrm>
          <a:prstGeom prst="rect">
            <a:avLst/>
          </a:prstGeom>
          <a:effectLst>
            <a:outerShdw blurRad="50800" dist="76200" dir="2700000" algn="tl" rotWithShape="0">
              <a:srgbClr val="025249">
                <a:alpha val="40000"/>
              </a:srgbClr>
            </a:outerShdw>
          </a:effectLst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9725" y="3287337"/>
            <a:ext cx="1936543" cy="1779957"/>
          </a:xfrm>
          <a:prstGeom prst="rect">
            <a:avLst/>
          </a:prstGeom>
          <a:effectLst>
            <a:outerShdw blurRad="50800" dist="76200" dir="2700000" algn="tl" rotWithShape="0">
              <a:srgbClr val="025249">
                <a:alpha val="40000"/>
              </a:srgbClr>
            </a:outerShdw>
          </a:effectLst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4729" y="3287338"/>
            <a:ext cx="1936543" cy="1779958"/>
          </a:xfrm>
          <a:prstGeom prst="rect">
            <a:avLst/>
          </a:prstGeom>
          <a:effectLst>
            <a:outerShdw blurRad="50800" dist="76200" dir="2700000" algn="tl" rotWithShape="0">
              <a:srgbClr val="025249">
                <a:alpha val="40000"/>
              </a:srgbClr>
            </a:outerShdw>
          </a:effectLst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9733" y="1040557"/>
            <a:ext cx="1936543" cy="1779958"/>
          </a:xfrm>
          <a:prstGeom prst="rect">
            <a:avLst/>
          </a:prstGeom>
          <a:effectLst>
            <a:outerShdw blurRad="50800" dist="76200" dir="2700000" algn="tl" rotWithShape="0">
              <a:srgbClr val="025249">
                <a:alpha val="40000"/>
              </a:srgbClr>
            </a:outerShdw>
          </a:effectLst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59733" y="3287337"/>
            <a:ext cx="1936543" cy="1779958"/>
          </a:xfrm>
          <a:prstGeom prst="rect">
            <a:avLst/>
          </a:prstGeom>
          <a:effectLst>
            <a:outerShdw blurRad="50800" dist="76200" dir="2700000" algn="tl" rotWithShape="0">
              <a:srgbClr val="025249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5200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026013" y="2920405"/>
            <a:ext cx="7887096" cy="25805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169" b="1" dirty="0">
                <a:solidFill>
                  <a:srgbClr val="5AB88F"/>
                </a:solidFill>
                <a:latin typeface="Source Sans Pro" charset="0"/>
                <a:ea typeface="Source Sans Pro" charset="0"/>
                <a:cs typeface="Source Sans Pro" charset="0"/>
              </a:rPr>
              <a:t>V</a:t>
            </a:r>
            <a:r>
              <a:rPr lang="de-DE" sz="16169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M</a:t>
            </a:r>
            <a:r>
              <a:rPr lang="de-DE" sz="16169" b="1" dirty="0">
                <a:solidFill>
                  <a:srgbClr val="5AB88F"/>
                </a:solidFill>
                <a:latin typeface="Source Sans Pro" charset="0"/>
                <a:ea typeface="Source Sans Pro" charset="0"/>
                <a:cs typeface="Source Sans Pro" charset="0"/>
              </a:rPr>
              <a:t>V</a:t>
            </a:r>
            <a:r>
              <a:rPr lang="de-DE" sz="16169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</a:t>
            </a:r>
            <a:endParaRPr lang="de-DE" sz="2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9120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2677</Words>
  <Application>Microsoft Macintosh PowerPoint</Application>
  <PresentationFormat>A4-Papier (210x297 mm)</PresentationFormat>
  <Paragraphs>434</Paragraphs>
  <Slides>47</Slides>
  <Notes>18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47</vt:i4>
      </vt:variant>
    </vt:vector>
  </HeadingPairs>
  <TitlesOfParts>
    <vt:vector size="58" baseType="lpstr">
      <vt:lpstr>Calibri</vt:lpstr>
      <vt:lpstr>Calibri Light</vt:lpstr>
      <vt:lpstr>Montserrat</vt:lpstr>
      <vt:lpstr>Source Code Pro</vt:lpstr>
      <vt:lpstr>Source Code Pro Medium</vt:lpstr>
      <vt:lpstr>Source Code Pro Semibold</vt:lpstr>
      <vt:lpstr>Source Sans Pro</vt:lpstr>
      <vt:lpstr>Source Sans Pro Semibold</vt:lpstr>
      <vt:lpstr>Wingdings</vt:lpstr>
      <vt:lpstr>Arial</vt:lpstr>
      <vt:lpstr>Office-Design</vt:lpstr>
      <vt:lpstr>PowerPoint-Präsentation</vt:lpstr>
      <vt:lpstr>PowerPoint-Präsentation</vt:lpstr>
      <vt:lpstr>http://reactbuch.de</vt:lpstr>
      <vt:lpstr>PowerPoint-Präsentation</vt:lpstr>
      <vt:lpstr>PowerPoint-Präsentation</vt:lpstr>
      <vt:lpstr>PowerPoint-Präsentation</vt:lpstr>
      <vt:lpstr>Aktuelle Version</vt:lpstr>
      <vt:lpstr>React im Einsatz</vt:lpstr>
      <vt:lpstr>PowerPoint-Präsentation</vt:lpstr>
      <vt:lpstr>Beispiel Anwendung</vt:lpstr>
      <vt:lpstr>Wiederverwendbare Komponenten</vt:lpstr>
      <vt:lpstr>Anwendungen aus Komponenten komponiert</vt:lpstr>
      <vt:lpstr>Schritt für Schritt</vt:lpstr>
      <vt:lpstr>Die JSX Spracherweiterung</vt:lpstr>
      <vt:lpstr>Eine React Komponente: Ausgangssituation</vt:lpstr>
      <vt:lpstr>Eine React Komponente: JSX</vt:lpstr>
      <vt:lpstr>Eine React Komponente</vt:lpstr>
      <vt:lpstr>Eine React Komponente</vt:lpstr>
      <vt:lpstr>Komponente Rendern</vt:lpstr>
      <vt:lpstr>Komponente Rendern</vt:lpstr>
      <vt:lpstr>Komponenten: Properties</vt:lpstr>
      <vt:lpstr>Komponenten: Properties</vt:lpstr>
      <vt:lpstr>Komponenten Verwenden</vt:lpstr>
      <vt:lpstr>Komponenten Listen</vt:lpstr>
      <vt:lpstr>Komponenten Klassen</vt:lpstr>
      <vt:lpstr>Zustand von Komponenten</vt:lpstr>
      <vt:lpstr>Beispiel: Passwort Feld</vt:lpstr>
      <vt:lpstr>Beispiel: Eingabefeld</vt:lpstr>
      <vt:lpstr>Beispiel: Eingabefeld</vt:lpstr>
      <vt:lpstr>Zustand: Eingabefeld</vt:lpstr>
      <vt:lpstr>Zustand und Rendern</vt:lpstr>
      <vt:lpstr>Beispiel: Password Form</vt:lpstr>
      <vt:lpstr>PowerPoint-Präsentation</vt:lpstr>
      <vt:lpstr>Beispiel: Password Form</vt:lpstr>
      <vt:lpstr>Beispiel: Password Form</vt:lpstr>
      <vt:lpstr>UI as a Function</vt:lpstr>
      <vt:lpstr>Hintergrund: Virtual Dom</vt:lpstr>
      <vt:lpstr>Hintergrund: Virtual Dom</vt:lpstr>
      <vt:lpstr>Zustand und Rendern</vt:lpstr>
      <vt:lpstr>Zustand und Rendern</vt:lpstr>
      <vt:lpstr>Kommunikation/Datenfluss in React</vt:lpstr>
      <vt:lpstr>Das Event System</vt:lpstr>
      <vt:lpstr>Kommunikation zwischen Komponenten</vt:lpstr>
      <vt:lpstr>PowerPoint-Präsentation</vt:lpstr>
      <vt:lpstr>Beispiel: Callback-Funktionen</vt:lpstr>
      <vt:lpstr>Beispiel: Callback-Funktionen</vt:lpstr>
      <vt:lpstr>Beispiel: Callback-Funktionen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97</cp:revision>
  <cp:lastPrinted>2016-04-14T17:01:08Z</cp:lastPrinted>
  <dcterms:created xsi:type="dcterms:W3CDTF">2016-03-28T15:59:53Z</dcterms:created>
  <dcterms:modified xsi:type="dcterms:W3CDTF">2016-04-14T18:30:25Z</dcterms:modified>
</cp:coreProperties>
</file>

<file path=docProps/thumbnail.jpeg>
</file>